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5"/>
  </p:handoutMasterIdLst>
  <p:sldIdLst>
    <p:sldId id="256" r:id="rId2"/>
    <p:sldId id="320" r:id="rId3"/>
    <p:sldId id="324" r:id="rId4"/>
    <p:sldId id="323" r:id="rId5"/>
    <p:sldId id="325" r:id="rId6"/>
    <p:sldId id="322" r:id="rId7"/>
    <p:sldId id="296" r:id="rId8"/>
    <p:sldId id="307" r:id="rId9"/>
    <p:sldId id="312" r:id="rId10"/>
    <p:sldId id="349" r:id="rId11"/>
    <p:sldId id="316" r:id="rId12"/>
    <p:sldId id="335" r:id="rId13"/>
    <p:sldId id="319" r:id="rId14"/>
    <p:sldId id="328" r:id="rId15"/>
    <p:sldId id="338" r:id="rId16"/>
    <p:sldId id="298" r:id="rId17"/>
    <p:sldId id="336" r:id="rId18"/>
    <p:sldId id="337" r:id="rId19"/>
    <p:sldId id="302" r:id="rId20"/>
    <p:sldId id="303" r:id="rId21"/>
    <p:sldId id="278" r:id="rId22"/>
    <p:sldId id="294" r:id="rId23"/>
    <p:sldId id="342" r:id="rId24"/>
    <p:sldId id="343" r:id="rId25"/>
    <p:sldId id="348" r:id="rId26"/>
    <p:sldId id="350" r:id="rId27"/>
    <p:sldId id="351" r:id="rId28"/>
    <p:sldId id="352" r:id="rId29"/>
    <p:sldId id="355" r:id="rId30"/>
    <p:sldId id="353" r:id="rId31"/>
    <p:sldId id="354" r:id="rId32"/>
    <p:sldId id="356" r:id="rId33"/>
    <p:sldId id="309" r:id="rId3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2814" y="-9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9" y="5"/>
            <a:ext cx="3038317" cy="464264"/>
          </a:xfrm>
          <a:prstGeom prst="rect">
            <a:avLst/>
          </a:prstGeom>
        </p:spPr>
        <p:txBody>
          <a:bodyPr vert="horz" lIns="91212" tIns="45607" rIns="91212" bIns="4560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500" y="5"/>
            <a:ext cx="3038317" cy="464264"/>
          </a:xfrm>
          <a:prstGeom prst="rect">
            <a:avLst/>
          </a:prstGeom>
        </p:spPr>
        <p:txBody>
          <a:bodyPr vert="horz" lIns="91212" tIns="45607" rIns="91212" bIns="45607" rtlCol="0"/>
          <a:lstStyle>
            <a:lvl1pPr algn="r">
              <a:defRPr sz="1200"/>
            </a:lvl1pPr>
          </a:lstStyle>
          <a:p>
            <a:fld id="{809FB890-DCE1-46C6-8116-778A87F020B9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9" y="8830551"/>
            <a:ext cx="3038317" cy="464264"/>
          </a:xfrm>
          <a:prstGeom prst="rect">
            <a:avLst/>
          </a:prstGeom>
        </p:spPr>
        <p:txBody>
          <a:bodyPr vert="horz" lIns="91212" tIns="45607" rIns="91212" bIns="4560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500" y="8830551"/>
            <a:ext cx="3038317" cy="464264"/>
          </a:xfrm>
          <a:prstGeom prst="rect">
            <a:avLst/>
          </a:prstGeom>
        </p:spPr>
        <p:txBody>
          <a:bodyPr vert="horz" lIns="91212" tIns="45607" rIns="91212" bIns="45607" rtlCol="0" anchor="b"/>
          <a:lstStyle>
            <a:lvl1pPr algn="r">
              <a:defRPr sz="1200"/>
            </a:lvl1pPr>
          </a:lstStyle>
          <a:p>
            <a:fld id="{2CB2F958-B22A-4BD6-ACE2-16F556EDE0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7612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20707748">
            <a:off x="-617539" y="-652551"/>
            <a:ext cx="6664606" cy="3942692"/>
          </a:xfrm>
          <a:custGeom>
            <a:avLst/>
            <a:gdLst/>
            <a:ahLst/>
            <a:cxnLst/>
            <a:rect l="l" t="t" r="r" b="b"/>
            <a:pathLst>
              <a:path w="6664606" h="3942692">
                <a:moveTo>
                  <a:pt x="1046923" y="0"/>
                </a:moveTo>
                <a:lnTo>
                  <a:pt x="6664606" y="1491692"/>
                </a:lnTo>
                <a:lnTo>
                  <a:pt x="6664606" y="3860602"/>
                </a:lnTo>
                <a:cubicBezTo>
                  <a:pt x="6664606" y="3905939"/>
                  <a:pt x="6627853" y="3942692"/>
                  <a:pt x="6582516" y="3942692"/>
                </a:cubicBezTo>
                <a:lnTo>
                  <a:pt x="0" y="3942692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 rot="20707748">
            <a:off x="6168153" y="-441831"/>
            <a:ext cx="3126510" cy="2426476"/>
          </a:xfrm>
          <a:custGeom>
            <a:avLst/>
            <a:gdLst/>
            <a:ahLst/>
            <a:cxnLst/>
            <a:rect l="l" t="t" r="r" b="b"/>
            <a:pathLst>
              <a:path w="3126510" h="2426476">
                <a:moveTo>
                  <a:pt x="0" y="0"/>
                </a:moveTo>
                <a:lnTo>
                  <a:pt x="3126510" y="830198"/>
                </a:lnTo>
                <a:lnTo>
                  <a:pt x="2702642" y="2426476"/>
                </a:lnTo>
                <a:lnTo>
                  <a:pt x="82091" y="2426476"/>
                </a:lnTo>
                <a:cubicBezTo>
                  <a:pt x="36754" y="2426475"/>
                  <a:pt x="1" y="2389722"/>
                  <a:pt x="1" y="2344385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 rot="20707748">
            <a:off x="7144098" y="2001564"/>
            <a:ext cx="2679455" cy="4946037"/>
          </a:xfrm>
          <a:custGeom>
            <a:avLst/>
            <a:gdLst/>
            <a:ahLst/>
            <a:cxnLst/>
            <a:rect l="l" t="t" r="r" b="b"/>
            <a:pathLst>
              <a:path w="2679455" h="4946037">
                <a:moveTo>
                  <a:pt x="2679455" y="0"/>
                </a:moveTo>
                <a:lnTo>
                  <a:pt x="1366108" y="4946037"/>
                </a:lnTo>
                <a:lnTo>
                  <a:pt x="0" y="4583288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 rot="20707748">
            <a:off x="-205621" y="3323292"/>
            <a:ext cx="7378073" cy="4557796"/>
          </a:xfrm>
          <a:custGeom>
            <a:avLst/>
            <a:gdLst/>
            <a:ahLst/>
            <a:cxnLst/>
            <a:rect l="l" t="t" r="r" b="b"/>
            <a:pathLst>
              <a:path w="7378073" h="4557796">
                <a:moveTo>
                  <a:pt x="7327936" y="6451"/>
                </a:moveTo>
                <a:cubicBezTo>
                  <a:pt x="7357400" y="18913"/>
                  <a:pt x="7378073" y="48087"/>
                  <a:pt x="7378073" y="82090"/>
                </a:cubicBezTo>
                <a:lnTo>
                  <a:pt x="7378073" y="4557796"/>
                </a:lnTo>
                <a:lnTo>
                  <a:pt x="0" y="2598658"/>
                </a:lnTo>
                <a:lnTo>
                  <a:pt x="690034" y="0"/>
                </a:lnTo>
                <a:lnTo>
                  <a:pt x="7295983" y="0"/>
                </a:lnTo>
                <a:cubicBezTo>
                  <a:pt x="7307317" y="0"/>
                  <a:pt x="7318115" y="2297"/>
                  <a:pt x="7327936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900000">
            <a:off x="547834" y="3632676"/>
            <a:ext cx="5985159" cy="1606102"/>
          </a:xfrm>
        </p:spPr>
        <p:txBody>
          <a:bodyPr>
            <a:normAutofit/>
          </a:bodyPr>
          <a:lstStyle>
            <a:lvl1pPr>
              <a:lnSpc>
                <a:spcPts val="6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-900000">
            <a:off x="2201145" y="5027230"/>
            <a:ext cx="4655297" cy="1128495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741465" y="2313285"/>
            <a:ext cx="1524000" cy="365125"/>
          </a:xfrm>
        </p:spPr>
        <p:txBody>
          <a:bodyPr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fld id="{232104D7-56AB-4D02-AB51-7548721B5F53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6551292" y="1528629"/>
            <a:ext cx="246598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6451719" y="1162062"/>
            <a:ext cx="2133600" cy="421038"/>
          </a:xfrm>
        </p:spPr>
        <p:txBody>
          <a:bodyPr anchor="ctr"/>
          <a:lstStyle>
            <a:lvl1pPr algn="l">
              <a:defRPr sz="2400">
                <a:solidFill>
                  <a:schemeClr val="tx1"/>
                </a:solidFill>
              </a:defRPr>
            </a:lvl1pPr>
          </a:lstStyle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95918" y="-766298"/>
            <a:ext cx="8332816" cy="5894380"/>
          </a:xfrm>
          <a:custGeom>
            <a:avLst/>
            <a:gdLst/>
            <a:ahLst/>
            <a:cxnLst/>
            <a:rect l="l" t="t" r="r" b="b"/>
            <a:pathLst>
              <a:path w="8332816" h="5894380">
                <a:moveTo>
                  <a:pt x="1565164" y="0"/>
                </a:moveTo>
                <a:lnTo>
                  <a:pt x="8332816" y="1797049"/>
                </a:lnTo>
                <a:lnTo>
                  <a:pt x="8332816" y="5812290"/>
                </a:lnTo>
                <a:cubicBezTo>
                  <a:pt x="8332816" y="5857627"/>
                  <a:pt x="8296063" y="5894380"/>
                  <a:pt x="8250726" y="5894380"/>
                </a:cubicBezTo>
                <a:lnTo>
                  <a:pt x="0" y="5894380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64746" y="5089618"/>
            <a:ext cx="8528044" cy="2911464"/>
          </a:xfrm>
          <a:custGeom>
            <a:avLst/>
            <a:gdLst/>
            <a:ahLst/>
            <a:cxnLst/>
            <a:rect l="l" t="t" r="r" b="b"/>
            <a:pathLst>
              <a:path w="8528044" h="2911464">
                <a:moveTo>
                  <a:pt x="8477907" y="6451"/>
                </a:moveTo>
                <a:cubicBezTo>
                  <a:pt x="8507371" y="18913"/>
                  <a:pt x="8528044" y="48087"/>
                  <a:pt x="8528044" y="82090"/>
                </a:cubicBezTo>
                <a:lnTo>
                  <a:pt x="8528044" y="2911464"/>
                </a:lnTo>
                <a:lnTo>
                  <a:pt x="0" y="646970"/>
                </a:lnTo>
                <a:lnTo>
                  <a:pt x="171794" y="0"/>
                </a:lnTo>
                <a:lnTo>
                  <a:pt x="8445954" y="0"/>
                </a:lnTo>
                <a:cubicBezTo>
                  <a:pt x="8457288" y="0"/>
                  <a:pt x="8468086" y="2297"/>
                  <a:pt x="847790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8533928" y="3839503"/>
            <a:ext cx="1011244" cy="2994350"/>
          </a:xfrm>
          <a:custGeom>
            <a:avLst/>
            <a:gdLst/>
            <a:ahLst/>
            <a:cxnLst/>
            <a:rect l="l" t="t" r="r" b="b"/>
            <a:pathLst>
              <a:path w="1011244" h="2994350">
                <a:moveTo>
                  <a:pt x="1011244" y="0"/>
                </a:moveTo>
                <a:lnTo>
                  <a:pt x="216140" y="2994350"/>
                </a:lnTo>
                <a:lnTo>
                  <a:pt x="0" y="2936957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588490" y="-321837"/>
            <a:ext cx="1976541" cy="4072806"/>
          </a:xfrm>
          <a:custGeom>
            <a:avLst/>
            <a:gdLst/>
            <a:ahLst/>
            <a:cxnLst/>
            <a:rect l="l" t="t" r="r" b="b"/>
            <a:pathLst>
              <a:path w="1976541" h="4072806">
                <a:moveTo>
                  <a:pt x="0" y="0"/>
                </a:moveTo>
                <a:lnTo>
                  <a:pt x="1976541" y="524841"/>
                </a:lnTo>
                <a:lnTo>
                  <a:pt x="1034432" y="4072806"/>
                </a:lnTo>
                <a:lnTo>
                  <a:pt x="82090" y="4072806"/>
                </a:lnTo>
                <a:cubicBezTo>
                  <a:pt x="36753" y="4072806"/>
                  <a:pt x="0" y="4036053"/>
                  <a:pt x="0" y="399071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900000">
            <a:off x="3183882" y="4760430"/>
            <a:ext cx="5004753" cy="1299542"/>
          </a:xfrm>
        </p:spPr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781854" y="984581"/>
            <a:ext cx="6581279" cy="360475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6996405" y="6238502"/>
            <a:ext cx="1524000" cy="365125"/>
          </a:xfrm>
        </p:spPr>
        <p:txBody>
          <a:bodyPr/>
          <a:lstStyle/>
          <a:p>
            <a:fld id="{232104D7-56AB-4D02-AB51-7548721B5F53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5321849" y="609479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8182730" y="3246937"/>
            <a:ext cx="907445" cy="365125"/>
          </a:xfrm>
        </p:spPr>
        <p:txBody>
          <a:bodyPr/>
          <a:lstStyle>
            <a:lvl1pPr algn="l">
              <a:defRPr/>
            </a:lvl1pPr>
          </a:lstStyle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20707748">
            <a:off x="-882907" y="-626065"/>
            <a:ext cx="7440156" cy="7347127"/>
          </a:xfrm>
          <a:custGeom>
            <a:avLst/>
            <a:gdLst/>
            <a:ahLst/>
            <a:cxnLst/>
            <a:rect l="l" t="t" r="r" b="b"/>
            <a:pathLst>
              <a:path w="7440156" h="7347127">
                <a:moveTo>
                  <a:pt x="1760047" y="0"/>
                </a:moveTo>
                <a:lnTo>
                  <a:pt x="7440156" y="1508269"/>
                </a:lnTo>
                <a:lnTo>
                  <a:pt x="7440156" y="7265037"/>
                </a:lnTo>
                <a:cubicBezTo>
                  <a:pt x="7440156" y="7310374"/>
                  <a:pt x="7403403" y="7347127"/>
                  <a:pt x="7358066" y="7347127"/>
                </a:cubicBezTo>
                <a:lnTo>
                  <a:pt x="2707078" y="7347127"/>
                </a:lnTo>
                <a:lnTo>
                  <a:pt x="0" y="6628304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20707748">
            <a:off x="3227235" y="6274264"/>
            <a:ext cx="4396677" cy="1167472"/>
          </a:xfrm>
          <a:custGeom>
            <a:avLst/>
            <a:gdLst/>
            <a:ahLst/>
            <a:cxnLst/>
            <a:rect l="l" t="t" r="r" b="b"/>
            <a:pathLst>
              <a:path w="4396677" h="1167472">
                <a:moveTo>
                  <a:pt x="4346539" y="6451"/>
                </a:moveTo>
                <a:cubicBezTo>
                  <a:pt x="4376003" y="18913"/>
                  <a:pt x="4396677" y="48087"/>
                  <a:pt x="4396677" y="82090"/>
                </a:cubicBezTo>
                <a:lnTo>
                  <a:pt x="4396677" y="1167472"/>
                </a:lnTo>
                <a:lnTo>
                  <a:pt x="0" y="0"/>
                </a:lnTo>
                <a:lnTo>
                  <a:pt x="4314586" y="0"/>
                </a:lnTo>
                <a:cubicBezTo>
                  <a:pt x="4325920" y="0"/>
                  <a:pt x="4336718" y="2297"/>
                  <a:pt x="4346539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7659524" y="5459724"/>
            <a:ext cx="1710569" cy="1538689"/>
          </a:xfrm>
          <a:custGeom>
            <a:avLst/>
            <a:gdLst/>
            <a:ahLst/>
            <a:cxnLst/>
            <a:rect l="l" t="t" r="r" b="b"/>
            <a:pathLst>
              <a:path w="1710569" h="1538689">
                <a:moveTo>
                  <a:pt x="1710569" y="1"/>
                </a:moveTo>
                <a:lnTo>
                  <a:pt x="1301993" y="1538689"/>
                </a:lnTo>
                <a:lnTo>
                  <a:pt x="0" y="1192965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6666426" y="-490731"/>
            <a:ext cx="3065776" cy="5811871"/>
          </a:xfrm>
          <a:custGeom>
            <a:avLst/>
            <a:gdLst/>
            <a:ahLst/>
            <a:cxnLst/>
            <a:rect l="l" t="t" r="r" b="b"/>
            <a:pathLst>
              <a:path w="3065776" h="5811871">
                <a:moveTo>
                  <a:pt x="0" y="0"/>
                </a:moveTo>
                <a:lnTo>
                  <a:pt x="3065776" y="814071"/>
                </a:lnTo>
                <a:lnTo>
                  <a:pt x="1738684" y="5811871"/>
                </a:lnTo>
                <a:lnTo>
                  <a:pt x="82090" y="5811871"/>
                </a:lnTo>
                <a:cubicBezTo>
                  <a:pt x="36753" y="5811871"/>
                  <a:pt x="0" y="5775118"/>
                  <a:pt x="0" y="572978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 rot="-900000">
            <a:off x="6793335" y="511413"/>
            <a:ext cx="1435608" cy="4818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-900000">
            <a:off x="967762" y="1075673"/>
            <a:ext cx="5398955" cy="508826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232104D7-56AB-4D02-AB51-7548721B5F53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-900000">
            <a:off x="4997808" y="6188244"/>
            <a:ext cx="2380306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900000">
            <a:off x="3479028" y="959716"/>
            <a:ext cx="4658735" cy="5077623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1690988" y="608314"/>
            <a:ext cx="1789355" cy="365125"/>
          </a:xfrm>
        </p:spPr>
        <p:txBody>
          <a:bodyPr/>
          <a:lstStyle/>
          <a:p>
            <a:fld id="{232104D7-56AB-4D02-AB51-7548721B5F53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3103620" y="6177546"/>
            <a:ext cx="239223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>
            <a:off x="1265370" y="300797"/>
            <a:ext cx="2287319" cy="365125"/>
          </a:xfrm>
        </p:spPr>
        <p:txBody>
          <a:bodyPr/>
          <a:lstStyle/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900000">
            <a:off x="-57216" y="-1017685"/>
            <a:ext cx="7411427" cy="3438177"/>
          </a:xfrm>
          <a:custGeom>
            <a:avLst/>
            <a:gdLst/>
            <a:ahLst/>
            <a:cxnLst/>
            <a:rect l="l" t="t" r="r" b="b"/>
            <a:pathLst>
              <a:path w="7411427" h="3438177">
                <a:moveTo>
                  <a:pt x="0" y="1985886"/>
                </a:moveTo>
                <a:lnTo>
                  <a:pt x="7411427" y="0"/>
                </a:lnTo>
                <a:lnTo>
                  <a:pt x="7411427" y="3356087"/>
                </a:lnTo>
                <a:cubicBezTo>
                  <a:pt x="7411427" y="3401424"/>
                  <a:pt x="7374674" y="3438177"/>
                  <a:pt x="7329337" y="3438177"/>
                </a:cubicBezTo>
                <a:lnTo>
                  <a:pt x="389140" y="3438177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-776641" y="2417820"/>
            <a:ext cx="6998365" cy="5080081"/>
          </a:xfrm>
          <a:custGeom>
            <a:avLst/>
            <a:gdLst/>
            <a:ahLst/>
            <a:cxnLst/>
            <a:rect l="l" t="t" r="r" b="b"/>
            <a:pathLst>
              <a:path w="6998365" h="5080081">
                <a:moveTo>
                  <a:pt x="0" y="0"/>
                </a:moveTo>
                <a:lnTo>
                  <a:pt x="6916275" y="0"/>
                </a:lnTo>
                <a:cubicBezTo>
                  <a:pt x="6961612" y="0"/>
                  <a:pt x="6998365" y="36753"/>
                  <a:pt x="6998365" y="82090"/>
                </a:cubicBezTo>
                <a:lnTo>
                  <a:pt x="6998365" y="3569608"/>
                </a:lnTo>
                <a:lnTo>
                  <a:pt x="1361203" y="5080081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900000">
            <a:off x="6338067" y="3775812"/>
            <a:ext cx="3102275" cy="3544033"/>
          </a:xfrm>
          <a:custGeom>
            <a:avLst/>
            <a:gdLst/>
            <a:ahLst/>
            <a:cxnLst/>
            <a:rect l="l" t="t" r="r" b="b"/>
            <a:pathLst>
              <a:path w="3102275" h="3544033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375388" y="0"/>
                </a:lnTo>
                <a:lnTo>
                  <a:pt x="3102275" y="2712781"/>
                </a:lnTo>
                <a:lnTo>
                  <a:pt x="0" y="3544033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 rot="900000">
            <a:off x="7327879" y="-104312"/>
            <a:ext cx="2350627" cy="3820866"/>
          </a:xfrm>
          <a:custGeom>
            <a:avLst/>
            <a:gdLst/>
            <a:ahLst/>
            <a:cxnLst/>
            <a:rect l="l" t="t" r="r" b="b"/>
            <a:pathLst>
              <a:path w="2350627" h="3820866">
                <a:moveTo>
                  <a:pt x="1" y="355523"/>
                </a:moveTo>
                <a:lnTo>
                  <a:pt x="1326829" y="0"/>
                </a:lnTo>
                <a:lnTo>
                  <a:pt x="2350627" y="3820866"/>
                </a:lnTo>
                <a:lnTo>
                  <a:pt x="82091" y="3820866"/>
                </a:lnTo>
                <a:cubicBezTo>
                  <a:pt x="36754" y="3820866"/>
                  <a:pt x="1" y="3784113"/>
                  <a:pt x="0" y="3738776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900000">
            <a:off x="534986" y="2921829"/>
            <a:ext cx="5690855" cy="1570680"/>
          </a:xfrm>
        </p:spPr>
        <p:txBody>
          <a:bodyPr anchor="b">
            <a:noAutofit/>
          </a:bodyPr>
          <a:lstStyle>
            <a:lvl1pPr algn="r">
              <a:defRPr sz="48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900000">
            <a:off x="537849" y="4494201"/>
            <a:ext cx="5271544" cy="1500187"/>
          </a:xfrm>
        </p:spPr>
        <p:txBody>
          <a:bodyPr anchor="t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900000">
            <a:off x="6878368" y="376138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232104D7-56AB-4D02-AB51-7548721B5F53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900000">
            <a:off x="7056965" y="3170795"/>
            <a:ext cx="19263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900000" flipH="1">
            <a:off x="7176363" y="2661157"/>
            <a:ext cx="683979" cy="365125"/>
          </a:xfrm>
        </p:spPr>
        <p:txBody>
          <a:bodyPr/>
          <a:lstStyle>
            <a:lvl1pPr algn="l">
              <a:defRPr/>
            </a:lvl1pPr>
          </a:lstStyle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1893" y="2231024"/>
            <a:ext cx="4820301" cy="14361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 rot="-900000">
            <a:off x="1014439" y="1335061"/>
            <a:ext cx="2578608" cy="4839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3701032" y="618005"/>
            <a:ext cx="2580010" cy="4837176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5919" y="5887412"/>
            <a:ext cx="1241980" cy="365125"/>
          </a:xfrm>
        </p:spPr>
        <p:txBody>
          <a:bodyPr/>
          <a:lstStyle>
            <a:lvl1pPr algn="l">
              <a:defRPr/>
            </a:lvl1pPr>
          </a:lstStyle>
          <a:p>
            <a:fld id="{232104D7-56AB-4D02-AB51-7548721B5F53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054658" y="549437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64" y="5643110"/>
            <a:ext cx="1241693" cy="365125"/>
          </a:xfrm>
        </p:spPr>
        <p:txBody>
          <a:bodyPr/>
          <a:lstStyle>
            <a:lvl1pPr algn="l">
              <a:defRPr/>
            </a:lvl1pPr>
          </a:lstStyle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/>
        </p:nvSpPr>
        <p:spPr>
          <a:xfrm rot="20707748">
            <a:off x="-883225" y="-625990"/>
            <a:ext cx="7439907" cy="7344599"/>
          </a:xfrm>
          <a:custGeom>
            <a:avLst/>
            <a:gdLst/>
            <a:ahLst/>
            <a:cxnLst/>
            <a:rect l="l" t="t" r="r" b="b"/>
            <a:pathLst>
              <a:path w="7439907" h="7344599">
                <a:moveTo>
                  <a:pt x="1760047" y="0"/>
                </a:moveTo>
                <a:lnTo>
                  <a:pt x="7439906" y="1508202"/>
                </a:lnTo>
                <a:lnTo>
                  <a:pt x="7439907" y="7262509"/>
                </a:lnTo>
                <a:cubicBezTo>
                  <a:pt x="7439906" y="7307846"/>
                  <a:pt x="7403153" y="7344599"/>
                  <a:pt x="7357816" y="7344599"/>
                </a:cubicBezTo>
                <a:lnTo>
                  <a:pt x="2697558" y="7344599"/>
                </a:lnTo>
                <a:lnTo>
                  <a:pt x="0" y="66283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53"/>
          <p:cNvSpPr/>
          <p:nvPr/>
        </p:nvSpPr>
        <p:spPr>
          <a:xfrm rot="20707748">
            <a:off x="3237537" y="6275496"/>
            <a:ext cx="4387395" cy="1165008"/>
          </a:xfrm>
          <a:custGeom>
            <a:avLst/>
            <a:gdLst/>
            <a:ahLst/>
            <a:cxnLst/>
            <a:rect l="l" t="t" r="r" b="b"/>
            <a:pathLst>
              <a:path w="4387395" h="1165008">
                <a:moveTo>
                  <a:pt x="4337258" y="6451"/>
                </a:moveTo>
                <a:cubicBezTo>
                  <a:pt x="4366722" y="18913"/>
                  <a:pt x="4387395" y="48087"/>
                  <a:pt x="4387395" y="82090"/>
                </a:cubicBezTo>
                <a:lnTo>
                  <a:pt x="4387395" y="1165008"/>
                </a:lnTo>
                <a:lnTo>
                  <a:pt x="0" y="0"/>
                </a:lnTo>
                <a:lnTo>
                  <a:pt x="4305305" y="0"/>
                </a:lnTo>
                <a:cubicBezTo>
                  <a:pt x="4316639" y="0"/>
                  <a:pt x="4327437" y="2297"/>
                  <a:pt x="4337258" y="6451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 rot="20707748">
            <a:off x="7660698" y="5462349"/>
            <a:ext cx="1709024" cy="1536003"/>
          </a:xfrm>
          <a:custGeom>
            <a:avLst/>
            <a:gdLst/>
            <a:ahLst/>
            <a:cxnLst/>
            <a:rect l="l" t="t" r="r" b="b"/>
            <a:pathLst>
              <a:path w="1709024" h="1536003">
                <a:moveTo>
                  <a:pt x="1709024" y="0"/>
                </a:moveTo>
                <a:lnTo>
                  <a:pt x="1301161" y="1536003"/>
                </a:lnTo>
                <a:lnTo>
                  <a:pt x="0" y="119050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 rot="20707748">
            <a:off x="6667944" y="-490547"/>
            <a:ext cx="3064333" cy="5811872"/>
          </a:xfrm>
          <a:custGeom>
            <a:avLst/>
            <a:gdLst/>
            <a:ahLst/>
            <a:cxnLst/>
            <a:rect l="l" t="t" r="r" b="b"/>
            <a:pathLst>
              <a:path w="3064333" h="5811872">
                <a:moveTo>
                  <a:pt x="0" y="0"/>
                </a:moveTo>
                <a:lnTo>
                  <a:pt x="3064333" y="813688"/>
                </a:lnTo>
                <a:lnTo>
                  <a:pt x="1737140" y="5811872"/>
                </a:lnTo>
                <a:lnTo>
                  <a:pt x="82090" y="5811872"/>
                </a:lnTo>
                <a:cubicBezTo>
                  <a:pt x="36753" y="5811872"/>
                  <a:pt x="0" y="5775119"/>
                  <a:pt x="0" y="5729782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-900000">
            <a:off x="854761" y="1406870"/>
            <a:ext cx="2213148" cy="759866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 rot="-900000">
            <a:off x="1120518" y="2227895"/>
            <a:ext cx="2578608" cy="3938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rot="-900000">
            <a:off x="3535709" y="687503"/>
            <a:ext cx="2214753" cy="753043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 rot="-900000">
            <a:off x="3808498" y="1495882"/>
            <a:ext cx="2578608" cy="395590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232104D7-56AB-4D02-AB51-7548721B5F53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-900000">
            <a:off x="4050792" y="5495544"/>
            <a:ext cx="31242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 rot="907748">
            <a:off x="-865440" y="850599"/>
            <a:ext cx="3615441" cy="6151724"/>
          </a:xfrm>
          <a:custGeom>
            <a:avLst/>
            <a:gdLst/>
            <a:ahLst/>
            <a:cxnLst/>
            <a:rect l="l" t="t" r="r" b="b"/>
            <a:pathLst>
              <a:path w="3615441" h="6151724">
                <a:moveTo>
                  <a:pt x="0" y="0"/>
                </a:moveTo>
                <a:lnTo>
                  <a:pt x="3533351" y="0"/>
                </a:lnTo>
                <a:cubicBezTo>
                  <a:pt x="3578688" y="0"/>
                  <a:pt x="3615441" y="36753"/>
                  <a:pt x="3615441" y="82090"/>
                </a:cubicBezTo>
                <a:lnTo>
                  <a:pt x="3615441" y="5623909"/>
                </a:lnTo>
                <a:lnTo>
                  <a:pt x="1663219" y="6151724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 rot="907748">
            <a:off x="17749" y="-511509"/>
            <a:ext cx="3735394" cy="1387781"/>
          </a:xfrm>
          <a:custGeom>
            <a:avLst/>
            <a:gdLst/>
            <a:ahLst/>
            <a:cxnLst/>
            <a:rect l="l" t="t" r="r" b="b"/>
            <a:pathLst>
              <a:path w="3735394" h="1387781">
                <a:moveTo>
                  <a:pt x="0" y="1009924"/>
                </a:moveTo>
                <a:lnTo>
                  <a:pt x="3735394" y="0"/>
                </a:lnTo>
                <a:lnTo>
                  <a:pt x="3735394" y="1305691"/>
                </a:lnTo>
                <a:cubicBezTo>
                  <a:pt x="3735394" y="1351028"/>
                  <a:pt x="3698641" y="1387781"/>
                  <a:pt x="3653304" y="1387781"/>
                </a:cubicBezTo>
                <a:lnTo>
                  <a:pt x="102160" y="1387781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 rot="907748">
            <a:off x="2146801" y="6590199"/>
            <a:ext cx="1981025" cy="535602"/>
          </a:xfrm>
          <a:custGeom>
            <a:avLst/>
            <a:gdLst/>
            <a:ahLst/>
            <a:cxnLst/>
            <a:rect l="l" t="t" r="r" b="b"/>
            <a:pathLst>
              <a:path w="1981025" h="535602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81025" y="0"/>
                </a:lnTo>
                <a:lnTo>
                  <a:pt x="0" y="535602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 rot="907748">
            <a:off x="3185141" y="-553633"/>
            <a:ext cx="6782931" cy="7826540"/>
          </a:xfrm>
          <a:custGeom>
            <a:avLst/>
            <a:gdLst/>
            <a:ahLst/>
            <a:cxnLst/>
            <a:rect l="l" t="t" r="r" b="b"/>
            <a:pathLst>
              <a:path w="6782931" h="7826540">
                <a:moveTo>
                  <a:pt x="0" y="1349945"/>
                </a:moveTo>
                <a:lnTo>
                  <a:pt x="4993024" y="0"/>
                </a:lnTo>
                <a:lnTo>
                  <a:pt x="6782931" y="6620302"/>
                </a:lnTo>
                <a:lnTo>
                  <a:pt x="2321435" y="7826540"/>
                </a:lnTo>
                <a:lnTo>
                  <a:pt x="82090" y="7826540"/>
                </a:lnTo>
                <a:cubicBezTo>
                  <a:pt x="36753" y="7826540"/>
                  <a:pt x="0" y="7789787"/>
                  <a:pt x="0" y="774445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-630936" y="2926080"/>
            <a:ext cx="5065776" cy="16916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900000">
            <a:off x="1691640" y="612648"/>
            <a:ext cx="1792224" cy="365125"/>
          </a:xfrm>
        </p:spPr>
        <p:txBody>
          <a:bodyPr/>
          <a:lstStyle/>
          <a:p>
            <a:fld id="{232104D7-56AB-4D02-AB51-7548721B5F53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900000">
            <a:off x="2493721" y="6101033"/>
            <a:ext cx="30521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 rot="900000">
            <a:off x="1261872" y="301752"/>
            <a:ext cx="2286000" cy="365125"/>
          </a:xfrm>
        </p:spPr>
        <p:txBody>
          <a:bodyPr/>
          <a:lstStyle/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 rot="900000">
            <a:off x="-372248" y="-1218153"/>
            <a:ext cx="8577953" cy="6344114"/>
          </a:xfrm>
          <a:custGeom>
            <a:avLst/>
            <a:gdLst/>
            <a:ahLst/>
            <a:cxnLst/>
            <a:rect l="l" t="t" r="r" b="b"/>
            <a:pathLst>
              <a:path w="8577953" h="6344114">
                <a:moveTo>
                  <a:pt x="0" y="2298455"/>
                </a:moveTo>
                <a:lnTo>
                  <a:pt x="8577953" y="0"/>
                </a:lnTo>
                <a:lnTo>
                  <a:pt x="8577953" y="6262024"/>
                </a:lnTo>
                <a:cubicBezTo>
                  <a:pt x="8577953" y="6307361"/>
                  <a:pt x="8541200" y="6344113"/>
                  <a:pt x="8495863" y="6344113"/>
                </a:cubicBezTo>
                <a:lnTo>
                  <a:pt x="1084031" y="634411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 rot="900000">
            <a:off x="-449071" y="5207889"/>
            <a:ext cx="7470000" cy="2486713"/>
          </a:xfrm>
          <a:custGeom>
            <a:avLst/>
            <a:gdLst/>
            <a:ahLst/>
            <a:cxnLst/>
            <a:rect l="l" t="t" r="r" b="b"/>
            <a:pathLst>
              <a:path w="7470000" h="2486713">
                <a:moveTo>
                  <a:pt x="0" y="0"/>
                </a:moveTo>
                <a:lnTo>
                  <a:pt x="7387910" y="0"/>
                </a:lnTo>
                <a:cubicBezTo>
                  <a:pt x="7433247" y="0"/>
                  <a:pt x="7470000" y="36753"/>
                  <a:pt x="7470000" y="82090"/>
                </a:cubicBezTo>
                <a:lnTo>
                  <a:pt x="7470000" y="663670"/>
                </a:lnTo>
                <a:lnTo>
                  <a:pt x="666313" y="2486713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900000">
            <a:off x="7192310" y="6483326"/>
            <a:ext cx="1932834" cy="635630"/>
          </a:xfrm>
          <a:custGeom>
            <a:avLst/>
            <a:gdLst/>
            <a:ahLst/>
            <a:cxnLst/>
            <a:rect l="l" t="t" r="r" b="b"/>
            <a:pathLst>
              <a:path w="1932834" h="63563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1901288" y="0"/>
                </a:lnTo>
                <a:lnTo>
                  <a:pt x="1932834" y="117729"/>
                </a:lnTo>
                <a:lnTo>
                  <a:pt x="0" y="635630"/>
                </a:lnTo>
                <a:lnTo>
                  <a:pt x="0" y="82090"/>
                </a:lnTo>
                <a:cubicBezTo>
                  <a:pt x="0" y="48087"/>
                  <a:pt x="20673" y="18913"/>
                  <a:pt x="50137" y="6451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 rot="900000">
            <a:off x="8127084" y="92392"/>
            <a:ext cx="1878991" cy="6414233"/>
          </a:xfrm>
          <a:custGeom>
            <a:avLst/>
            <a:gdLst/>
            <a:ahLst/>
            <a:cxnLst/>
            <a:rect l="l" t="t" r="r" b="b"/>
            <a:pathLst>
              <a:path w="1878991" h="6414233">
                <a:moveTo>
                  <a:pt x="0" y="42953"/>
                </a:moveTo>
                <a:lnTo>
                  <a:pt x="160303" y="0"/>
                </a:lnTo>
                <a:lnTo>
                  <a:pt x="1878991" y="6414233"/>
                </a:lnTo>
                <a:lnTo>
                  <a:pt x="82090" y="6414233"/>
                </a:lnTo>
                <a:cubicBezTo>
                  <a:pt x="36753" y="6414233"/>
                  <a:pt x="0" y="6377480"/>
                  <a:pt x="0" y="633214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900000">
            <a:off x="7521938" y="5927116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232104D7-56AB-4D02-AB51-7548721B5F53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900000">
            <a:off x="3892286" y="5987296"/>
            <a:ext cx="3124200" cy="295162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 rot="900000">
            <a:off x="7599046" y="5570110"/>
            <a:ext cx="716206" cy="365125"/>
          </a:xfrm>
        </p:spPr>
        <p:txBody>
          <a:bodyPr/>
          <a:lstStyle>
            <a:lvl1pPr algn="l">
              <a:defRPr/>
            </a:lvl1pPr>
          </a:lstStyle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 rot="20707748">
            <a:off x="-897260" y="-624538"/>
            <a:ext cx="7286946" cy="6041338"/>
          </a:xfrm>
          <a:custGeom>
            <a:avLst/>
            <a:gdLst/>
            <a:ahLst/>
            <a:cxnLst/>
            <a:rect l="l" t="t" r="r" b="b"/>
            <a:pathLst>
              <a:path w="7286946" h="6041338">
                <a:moveTo>
                  <a:pt x="1604186" y="0"/>
                </a:moveTo>
                <a:lnTo>
                  <a:pt x="7286946" y="1508972"/>
                </a:lnTo>
                <a:lnTo>
                  <a:pt x="7286946" y="5959247"/>
                </a:lnTo>
                <a:cubicBezTo>
                  <a:pt x="7286946" y="6004584"/>
                  <a:pt x="7250193" y="6041337"/>
                  <a:pt x="7204856" y="6041337"/>
                </a:cubicBezTo>
                <a:lnTo>
                  <a:pt x="0" y="604133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 rot="20707748">
            <a:off x="64806" y="5378153"/>
            <a:ext cx="7443151" cy="2476431"/>
          </a:xfrm>
          <a:custGeom>
            <a:avLst/>
            <a:gdLst/>
            <a:ahLst/>
            <a:cxnLst/>
            <a:rect l="l" t="t" r="r" b="b"/>
            <a:pathLst>
              <a:path w="7443151" h="2476431">
                <a:moveTo>
                  <a:pt x="7393013" y="6452"/>
                </a:moveTo>
                <a:cubicBezTo>
                  <a:pt x="7422477" y="18914"/>
                  <a:pt x="7443150" y="48087"/>
                  <a:pt x="7443150" y="82090"/>
                </a:cubicBezTo>
                <a:lnTo>
                  <a:pt x="7443151" y="2476431"/>
                </a:lnTo>
                <a:lnTo>
                  <a:pt x="0" y="500014"/>
                </a:lnTo>
                <a:lnTo>
                  <a:pt x="132771" y="1"/>
                </a:lnTo>
                <a:lnTo>
                  <a:pt x="7361060" y="1"/>
                </a:lnTo>
                <a:cubicBezTo>
                  <a:pt x="7372394" y="0"/>
                  <a:pt x="7383192" y="2298"/>
                  <a:pt x="7393013" y="6452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20707748">
            <a:off x="7660994" y="5459931"/>
            <a:ext cx="1709023" cy="1538302"/>
          </a:xfrm>
          <a:custGeom>
            <a:avLst/>
            <a:gdLst/>
            <a:ahLst/>
            <a:cxnLst/>
            <a:rect l="l" t="t" r="r" b="b"/>
            <a:pathLst>
              <a:path w="1709023" h="1538302">
                <a:moveTo>
                  <a:pt x="1709023" y="0"/>
                </a:moveTo>
                <a:lnTo>
                  <a:pt x="1300550" y="1538302"/>
                </a:lnTo>
                <a:lnTo>
                  <a:pt x="0" y="1192960"/>
                </a:lnTo>
                <a:lnTo>
                  <a:pt x="0" y="82090"/>
                </a:lnTo>
                <a:cubicBezTo>
                  <a:pt x="0" y="36753"/>
                  <a:pt x="36753" y="0"/>
                  <a:pt x="82090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20707748">
            <a:off x="6673110" y="-489836"/>
            <a:ext cx="3059119" cy="5809409"/>
          </a:xfrm>
          <a:custGeom>
            <a:avLst/>
            <a:gdLst/>
            <a:ahLst/>
            <a:cxnLst/>
            <a:rect l="l" t="t" r="r" b="b"/>
            <a:pathLst>
              <a:path w="3059119" h="5809409">
                <a:moveTo>
                  <a:pt x="0" y="0"/>
                </a:moveTo>
                <a:lnTo>
                  <a:pt x="3059119" y="812303"/>
                </a:lnTo>
                <a:lnTo>
                  <a:pt x="1732212" y="5809409"/>
                </a:lnTo>
                <a:lnTo>
                  <a:pt x="82090" y="5809409"/>
                </a:lnTo>
                <a:cubicBezTo>
                  <a:pt x="36753" y="5809409"/>
                  <a:pt x="0" y="5772656"/>
                  <a:pt x="0" y="5727319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4500000">
            <a:off x="5175504" y="2231136"/>
            <a:ext cx="4818888" cy="1435608"/>
          </a:xfrm>
        </p:spPr>
        <p:txBody>
          <a:bodyPr anchor="b"/>
          <a:lstStyle>
            <a:lvl1pPr algn="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-900000">
            <a:off x="844848" y="997933"/>
            <a:ext cx="5343100" cy="3888220"/>
          </a:xfrm>
        </p:spPr>
        <p:txBody>
          <a:bodyPr anchor="b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900000">
            <a:off x="3216573" y="5144589"/>
            <a:ext cx="3930375" cy="988131"/>
          </a:xfrm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-900000">
            <a:off x="7754112" y="5888736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232104D7-56AB-4D02-AB51-7548721B5F53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900000">
            <a:off x="4263966" y="6099104"/>
            <a:ext cx="3063047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-900000">
            <a:off x="7690104" y="5641848"/>
            <a:ext cx="1243584" cy="365125"/>
          </a:xfrm>
        </p:spPr>
        <p:txBody>
          <a:bodyPr/>
          <a:lstStyle>
            <a:lvl1pPr algn="l">
              <a:defRPr/>
            </a:lvl1pPr>
          </a:lstStyle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 rot="900000">
            <a:off x="-533701" y="-979752"/>
            <a:ext cx="6672870" cy="6821601"/>
          </a:xfrm>
          <a:custGeom>
            <a:avLst/>
            <a:gdLst/>
            <a:ahLst/>
            <a:cxnLst/>
            <a:rect l="l" t="t" r="r" b="b"/>
            <a:pathLst>
              <a:path w="6672870" h="6821601">
                <a:moveTo>
                  <a:pt x="0" y="1787990"/>
                </a:moveTo>
                <a:lnTo>
                  <a:pt x="6672870" y="0"/>
                </a:lnTo>
                <a:lnTo>
                  <a:pt x="6672870" y="6739511"/>
                </a:lnTo>
                <a:cubicBezTo>
                  <a:pt x="6672870" y="6784848"/>
                  <a:pt x="6636117" y="6821601"/>
                  <a:pt x="6590780" y="6821601"/>
                </a:cubicBezTo>
                <a:lnTo>
                  <a:pt x="1348753" y="682160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900000">
            <a:off x="-283896" y="5969722"/>
            <a:ext cx="5300494" cy="1495954"/>
          </a:xfrm>
          <a:custGeom>
            <a:avLst/>
            <a:gdLst/>
            <a:ahLst/>
            <a:cxnLst/>
            <a:rect l="l" t="t" r="r" b="b"/>
            <a:pathLst>
              <a:path w="5300494" h="1495954">
                <a:moveTo>
                  <a:pt x="0" y="0"/>
                </a:moveTo>
                <a:lnTo>
                  <a:pt x="5218404" y="0"/>
                </a:lnTo>
                <a:cubicBezTo>
                  <a:pt x="5263741" y="0"/>
                  <a:pt x="5300494" y="36753"/>
                  <a:pt x="5300494" y="82090"/>
                </a:cubicBezTo>
                <a:lnTo>
                  <a:pt x="5300494" y="183095"/>
                </a:lnTo>
                <a:lnTo>
                  <a:pt x="400840" y="1495954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 rot="900000">
            <a:off x="6930292" y="-242630"/>
            <a:ext cx="2434235" cy="1383623"/>
          </a:xfrm>
          <a:custGeom>
            <a:avLst/>
            <a:gdLst/>
            <a:ahLst/>
            <a:cxnLst/>
            <a:rect l="l" t="t" r="r" b="b"/>
            <a:pathLst>
              <a:path w="2434235" h="1383623">
                <a:moveTo>
                  <a:pt x="0" y="552912"/>
                </a:moveTo>
                <a:lnTo>
                  <a:pt x="2063495" y="0"/>
                </a:lnTo>
                <a:lnTo>
                  <a:pt x="2434235" y="1383623"/>
                </a:lnTo>
                <a:lnTo>
                  <a:pt x="82090" y="1383622"/>
                </a:lnTo>
                <a:cubicBezTo>
                  <a:pt x="36754" y="1383622"/>
                  <a:pt x="0" y="1346869"/>
                  <a:pt x="0" y="1301533"/>
                </a:cubicBez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900000">
            <a:off x="5899782" y="1282101"/>
            <a:ext cx="3842742" cy="6178450"/>
          </a:xfrm>
          <a:custGeom>
            <a:avLst/>
            <a:gdLst/>
            <a:ahLst/>
            <a:cxnLst/>
            <a:rect l="l" t="t" r="r" b="b"/>
            <a:pathLst>
              <a:path w="3842742" h="6178450">
                <a:moveTo>
                  <a:pt x="50137" y="6451"/>
                </a:moveTo>
                <a:cubicBezTo>
                  <a:pt x="59958" y="2297"/>
                  <a:pt x="70756" y="0"/>
                  <a:pt x="82090" y="0"/>
                </a:cubicBezTo>
                <a:lnTo>
                  <a:pt x="2463128" y="0"/>
                </a:lnTo>
                <a:lnTo>
                  <a:pt x="3842742" y="5148790"/>
                </a:lnTo>
                <a:lnTo>
                  <a:pt x="0" y="6178450"/>
                </a:lnTo>
                <a:lnTo>
                  <a:pt x="0" y="82090"/>
                </a:lnTo>
                <a:cubicBezTo>
                  <a:pt x="0" y="48087"/>
                  <a:pt x="20674" y="18913"/>
                  <a:pt x="50137" y="645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4500000">
            <a:off x="4578273" y="2744935"/>
            <a:ext cx="5036383" cy="1997131"/>
          </a:xfrm>
        </p:spPr>
        <p:txBody>
          <a:bodyPr anchor="t">
            <a:normAutofit/>
          </a:bodyPr>
          <a:lstStyle>
            <a:lvl1pPr algn="r"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900000">
            <a:off x="1507529" y="615731"/>
            <a:ext cx="4323504" cy="3294418"/>
          </a:xfrm>
          <a:prstGeom prst="roundRect">
            <a:avLst>
              <a:gd name="adj" fmla="val 4992"/>
            </a:avLst>
          </a:prstGeom>
          <a:ln w="19050">
            <a:solidFill>
              <a:schemeClr val="tx1"/>
            </a:solidFill>
          </a:ln>
          <a:effectLst>
            <a:innerShdw blurRad="101600" dir="13500000">
              <a:prstClr val="black">
                <a:alpha val="70000"/>
              </a:prstClr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900000">
            <a:off x="822789" y="4161126"/>
            <a:ext cx="4310915" cy="1203540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900000">
            <a:off x="6992395" y="571255"/>
            <a:ext cx="1524000" cy="365125"/>
          </a:xfrm>
        </p:spPr>
        <p:txBody>
          <a:bodyPr/>
          <a:lstStyle>
            <a:lvl1pPr algn="l">
              <a:defRPr/>
            </a:lvl1pPr>
          </a:lstStyle>
          <a:p>
            <a:fld id="{232104D7-56AB-4D02-AB51-7548721B5F53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900000">
            <a:off x="647292" y="5162531"/>
            <a:ext cx="2977453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900000">
            <a:off x="7046470" y="391054"/>
            <a:ext cx="1963187" cy="365125"/>
          </a:xfrm>
        </p:spPr>
        <p:txBody>
          <a:bodyPr/>
          <a:lstStyle>
            <a:lvl1pPr algn="l">
              <a:defRPr/>
            </a:lvl1pPr>
          </a:lstStyle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an1080Base.png"/>
          <p:cNvPicPr>
            <a:picLocks noChangeAspect="1"/>
          </p:cNvPicPr>
          <p:nvPr/>
        </p:nvPicPr>
        <p:blipFill>
          <a:blip r:embed="rId13" cstate="print">
            <a:lum bright="-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 rot="-5400000">
            <a:off x="-673455" y="2807056"/>
            <a:ext cx="5320597" cy="18400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0" y="990600"/>
            <a:ext cx="5027024" cy="47833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6096001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232104D7-56AB-4D02-AB51-7548721B5F53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096001"/>
            <a:ext cx="312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3047" y="53249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11DE3-4BDB-402E-905D-F05BB0A473B0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31520" indent="-36576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97280" indent="-32004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20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74320" algn="l" defTabSz="914400" rtl="0" eaLnBrk="1" latinLnBrk="0" hangingPunct="1">
        <a:spcBef>
          <a:spcPct val="20000"/>
        </a:spcBef>
        <a:spcAft>
          <a:spcPts val="600"/>
        </a:spcAft>
        <a:buSzPct val="160000"/>
        <a:buFont typeface="Wingdings" pitchFamily="2" charset="2"/>
        <a:buChar char="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2024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46888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24"/>
        </a:spcBef>
        <a:spcAft>
          <a:spcPts val="600"/>
        </a:spcAft>
        <a:buClrTx/>
        <a:buSzPct val="130000"/>
        <a:buFont typeface="Wingdings" pitchFamily="2" charset="2"/>
        <a:buChar char=""/>
        <a:defRPr sz="16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osdc.us/surveyors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douglascountywi.maps.arcgis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superiordcgis.org/portal/apps/webappviewer/index.html?id=b2eeeb1a43124ffbb0e0db2ad2a3f65b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ouglascountywi.org/DocumentCenter/View/503/District-Maps?bidId=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.superior.wi.us/190/Polling-Places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ci.superior.wi.us/474/Geospatial-Data-GI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portal.superiordcgis.org/portal/apps/webappviewer/index.html?id=cccdec273dc342828351bc3bca1e49ee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-900000">
            <a:off x="486875" y="3490374"/>
            <a:ext cx="5985159" cy="16061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Douglas County Wisconsin Statewide Parcel Initiative </a:t>
            </a:r>
            <a:r>
              <a:rPr lang="en-US" smtClean="0"/>
              <a:t>Report 2021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December 13, 2021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460980"/>
            <a:ext cx="1371600" cy="131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7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Parcels Edited in 2020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56803" y="228600"/>
            <a:ext cx="22659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Parcels Edited 7541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856" y="762000"/>
            <a:ext cx="5052770" cy="579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600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Vacated Streets and Alleys Documented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24200" y="5791200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97782" y="152400"/>
            <a:ext cx="4695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2770 Vacated Streets &amp; Alleys Documented</a:t>
            </a:r>
          </a:p>
          <a:p>
            <a:pPr algn="ctr"/>
            <a:r>
              <a:rPr lang="en-US" dirty="0" smtClean="0"/>
              <a:t>In Fabric 2021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649" y="914400"/>
            <a:ext cx="5049129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338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Vacated Streets and Alleys Documented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24200" y="5791200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97782" y="152400"/>
            <a:ext cx="145424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2016 = 2180</a:t>
            </a:r>
          </a:p>
          <a:p>
            <a:r>
              <a:rPr lang="en-US" dirty="0" smtClean="0"/>
              <a:t>2017 = 2678</a:t>
            </a:r>
          </a:p>
          <a:p>
            <a:r>
              <a:rPr lang="en-US" dirty="0" smtClean="0"/>
              <a:t>2018 = 2733</a:t>
            </a:r>
          </a:p>
          <a:p>
            <a:r>
              <a:rPr lang="en-US" dirty="0" smtClean="0"/>
              <a:t>2019 = 2756</a:t>
            </a:r>
          </a:p>
          <a:p>
            <a:r>
              <a:rPr lang="en-US" dirty="0" smtClean="0"/>
              <a:t>2020 = 2765</a:t>
            </a:r>
          </a:p>
          <a:p>
            <a:r>
              <a:rPr lang="en-US" dirty="0" smtClean="0"/>
              <a:t>2021 = 2770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219" y="1905000"/>
            <a:ext cx="5170418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51824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Condos in the Fabric - 2021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24200" y="5791200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97782" y="0"/>
            <a:ext cx="49128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19 </a:t>
            </a:r>
            <a:r>
              <a:rPr lang="en-US" sz="1200" dirty="0"/>
              <a:t>Condo Plat boundaries</a:t>
            </a:r>
          </a:p>
          <a:p>
            <a:r>
              <a:rPr lang="en-US" sz="1200" dirty="0" smtClean="0"/>
              <a:t>109 </a:t>
            </a:r>
            <a:r>
              <a:rPr lang="en-US" sz="1200" dirty="0"/>
              <a:t>Tax Parcels </a:t>
            </a:r>
          </a:p>
          <a:p>
            <a:r>
              <a:rPr lang="en-US" sz="1200" dirty="0" smtClean="0"/>
              <a:t>200 </a:t>
            </a:r>
            <a:r>
              <a:rPr lang="en-US" sz="1200" dirty="0"/>
              <a:t>Associated parcel features</a:t>
            </a:r>
          </a:p>
          <a:p>
            <a:r>
              <a:rPr lang="en-US" sz="1200" smtClean="0"/>
              <a:t>328 Total </a:t>
            </a:r>
            <a:r>
              <a:rPr lang="en-US" sz="1200" dirty="0"/>
              <a:t>Parcel Fabric elements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684" y="990600"/>
            <a:ext cx="4686966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743200" y="4724400"/>
            <a:ext cx="15804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2016 – 94 </a:t>
            </a:r>
          </a:p>
          <a:p>
            <a:r>
              <a:rPr lang="en-US" dirty="0" smtClean="0"/>
              <a:t>2017 – 105</a:t>
            </a:r>
          </a:p>
          <a:p>
            <a:r>
              <a:rPr lang="en-US" dirty="0" smtClean="0"/>
              <a:t>2018 – 107</a:t>
            </a:r>
          </a:p>
          <a:p>
            <a:r>
              <a:rPr lang="en-US" dirty="0" smtClean="0"/>
              <a:t>2019 – 109</a:t>
            </a:r>
          </a:p>
          <a:p>
            <a:r>
              <a:rPr lang="en-US" dirty="0" smtClean="0"/>
              <a:t>2020 – 109</a:t>
            </a:r>
          </a:p>
          <a:p>
            <a:r>
              <a:rPr lang="en-US" dirty="0" smtClean="0"/>
              <a:t>2021 = 109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5148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 smtClean="0"/>
              <a:t>V3 Benchmark Status for PLSS Corner Integration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81000"/>
            <a:ext cx="5370286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859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 Documents Inventory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035213" y="76200"/>
            <a:ext cx="49530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Douglas County Surveyor Control Summary </a:t>
            </a:r>
          </a:p>
          <a:p>
            <a:pPr algn="ctr"/>
            <a:r>
              <a:rPr lang="en-US" dirty="0" smtClean="0"/>
              <a:t>2021 (As </a:t>
            </a:r>
            <a:r>
              <a:rPr lang="en-US" smtClean="0"/>
              <a:t>of 12/7/2021</a:t>
            </a:r>
            <a:r>
              <a:rPr lang="en-US" dirty="0" smtClean="0"/>
              <a:t>)</a:t>
            </a:r>
          </a:p>
          <a:p>
            <a:endParaRPr lang="en-US" sz="1400" dirty="0"/>
          </a:p>
          <a:p>
            <a:r>
              <a:rPr lang="en-US" sz="1400" dirty="0" smtClean="0"/>
              <a:t>Centerline Monuments = 15</a:t>
            </a:r>
          </a:p>
          <a:p>
            <a:r>
              <a:rPr lang="en-US" sz="1400" dirty="0" smtClean="0"/>
              <a:t>Section Corners = 106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Section Corners via the County Bounty System = 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Contracted Section Corners = 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DC Surveyor Collected Corners = 50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r>
              <a:rPr lang="en-US" sz="1400" dirty="0" smtClean="0"/>
              <a:t>Survey Site , </a:t>
            </a:r>
            <a:r>
              <a:rPr lang="en-US" sz="1400" u="sng" dirty="0">
                <a:hlinkClick r:id="rId2"/>
              </a:rPr>
              <a:t>http://</a:t>
            </a:r>
            <a:r>
              <a:rPr lang="en-US" sz="1400" u="sng" dirty="0" smtClean="0">
                <a:hlinkClick r:id="rId2"/>
              </a:rPr>
              <a:t>www.superiordcgis.org/surveyors</a:t>
            </a:r>
            <a:r>
              <a:rPr lang="en-US" sz="1400" u="sng" dirty="0">
                <a:hlinkClick r:id="rId2"/>
              </a:rPr>
              <a:t>/</a:t>
            </a:r>
            <a:endParaRPr lang="en-US" sz="1400" dirty="0"/>
          </a:p>
          <a:p>
            <a:r>
              <a:rPr lang="en-US" sz="1400" dirty="0" smtClean="0"/>
              <a:t>Updated with new corners and current links to survey docs.  Currently being taken down  due to software sun setting.</a:t>
            </a:r>
          </a:p>
          <a:p>
            <a:r>
              <a:rPr lang="en-US" sz="1400" dirty="0" smtClean="0"/>
              <a:t>We also added Survey data to the County GIS Online </a:t>
            </a:r>
            <a:r>
              <a:rPr lang="en-US" sz="1400" dirty="0"/>
              <a:t>Site at </a:t>
            </a:r>
            <a:r>
              <a:rPr lang="en-US" sz="1400" u="sng" dirty="0">
                <a:solidFill>
                  <a:schemeClr val="bg2">
                    <a:lumMod val="60000"/>
                    <a:lumOff val="40000"/>
                  </a:schemeClr>
                </a:solidFill>
              </a:rPr>
              <a:t>http://douglascowi.wgxtreme.com/</a:t>
            </a:r>
            <a:endParaRPr lang="en-US" u="sng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0679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 Documents Inventory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035213" y="76200"/>
            <a:ext cx="4953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Georeferenced  Survey Documents Inventory</a:t>
            </a:r>
          </a:p>
          <a:p>
            <a:endParaRPr lang="en-US" sz="1400" dirty="0"/>
          </a:p>
          <a:p>
            <a:r>
              <a:rPr lang="en-US" sz="1400" dirty="0" smtClean="0"/>
              <a:t>5130 Total Documents</a:t>
            </a:r>
          </a:p>
          <a:p>
            <a:r>
              <a:rPr lang="en-US" sz="1400" dirty="0" smtClean="0"/>
              <a:t>ALTA  = 46</a:t>
            </a:r>
          </a:p>
          <a:p>
            <a:r>
              <a:rPr lang="en-US" sz="1400" dirty="0" smtClean="0"/>
              <a:t>Certified Survey Maps = 1557</a:t>
            </a:r>
          </a:p>
          <a:p>
            <a:r>
              <a:rPr lang="en-US" sz="1400" dirty="0" smtClean="0"/>
              <a:t>Site Plans = 224</a:t>
            </a:r>
          </a:p>
          <a:p>
            <a:r>
              <a:rPr lang="en-US" sz="1400" dirty="0" smtClean="0"/>
              <a:t>Maps of Survey = 3255</a:t>
            </a:r>
          </a:p>
          <a:p>
            <a:r>
              <a:rPr lang="en-US" sz="1400" dirty="0" smtClean="0"/>
              <a:t>Plats = 48</a:t>
            </a:r>
          </a:p>
          <a:p>
            <a:endParaRPr lang="en-US" sz="1400" dirty="0"/>
          </a:p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573" y="1995377"/>
            <a:ext cx="4184227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44637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Street Centerline Monuments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072427" y="76200"/>
            <a:ext cx="49530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City of Superior Street Centerline Monuments</a:t>
            </a:r>
          </a:p>
          <a:p>
            <a:pPr algn="ctr"/>
            <a:endParaRPr lang="en-US" sz="1400" dirty="0"/>
          </a:p>
          <a:p>
            <a:pPr algn="ctr"/>
            <a:r>
              <a:rPr lang="en-US" sz="1400" dirty="0" smtClean="0"/>
              <a:t>Attributed Monuments = 501 </a:t>
            </a:r>
            <a:r>
              <a:rPr lang="en-US" sz="1400" dirty="0" smtClean="0">
                <a:solidFill>
                  <a:srgbClr val="FF0000"/>
                </a:solidFill>
              </a:rPr>
              <a:t>(Red)</a:t>
            </a:r>
          </a:p>
          <a:p>
            <a:pPr algn="ctr"/>
            <a:r>
              <a:rPr lang="en-US" sz="1400" dirty="0" smtClean="0"/>
              <a:t>Unattributed Monuments = 512 </a:t>
            </a:r>
            <a:r>
              <a:rPr lang="en-US" sz="1400" dirty="0" smtClean="0">
                <a:solidFill>
                  <a:srgbClr val="00B050"/>
                </a:solidFill>
              </a:rPr>
              <a:t>(Green)</a:t>
            </a:r>
          </a:p>
          <a:p>
            <a:pPr algn="ctr"/>
            <a:endParaRPr lang="en-US" sz="1400" dirty="0" smtClean="0">
              <a:solidFill>
                <a:srgbClr val="00B050"/>
              </a:solidFill>
            </a:endParaRPr>
          </a:p>
          <a:p>
            <a:endParaRPr lang="en-US" sz="1400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437" y="2133600"/>
            <a:ext cx="5559660" cy="429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43515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Street Centerline Monument Record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072427" y="76200"/>
            <a:ext cx="4953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City of Superior Street Centerline Monument Record Sample</a:t>
            </a:r>
            <a:endParaRPr lang="en-US" sz="1400" dirty="0" smtClean="0"/>
          </a:p>
          <a:p>
            <a:endParaRPr lang="en-US" sz="1400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825382"/>
            <a:ext cx="4513678" cy="5861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49304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Brule Area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267200" y="533400"/>
            <a:ext cx="33938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Brule Area Adjustment to PLSS</a:t>
            </a:r>
          </a:p>
          <a:p>
            <a:r>
              <a:rPr lang="en-US" dirty="0" smtClean="0"/>
              <a:t>Yellow = Before Adjustment</a:t>
            </a:r>
          </a:p>
          <a:p>
            <a:r>
              <a:rPr lang="en-US" dirty="0" smtClean="0"/>
              <a:t>Red= After Adjustment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796" y="2209800"/>
            <a:ext cx="5537263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91888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 Statewide Parcel Initiative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14600" y="304800"/>
            <a:ext cx="843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Act 20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350" y="152400"/>
            <a:ext cx="4945944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42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 rot="-4500000">
            <a:off x="-633894" y="2921988"/>
            <a:ext cx="5064953" cy="1695631"/>
          </a:xfrm>
        </p:spPr>
        <p:txBody>
          <a:bodyPr/>
          <a:lstStyle/>
          <a:p>
            <a:r>
              <a:rPr lang="en-US" dirty="0" err="1" smtClean="0"/>
              <a:t>Minnesuing</a:t>
            </a:r>
            <a:r>
              <a:rPr lang="en-US" dirty="0" smtClean="0"/>
              <a:t> Lake</a:t>
            </a:r>
            <a:br>
              <a:rPr lang="en-US" dirty="0" smtClean="0"/>
            </a:br>
            <a:r>
              <a:rPr lang="en-US" dirty="0" smtClean="0"/>
              <a:t>Adjustment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648200" y="838200"/>
            <a:ext cx="3106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Yellow = Before Adjustment</a:t>
            </a:r>
          </a:p>
          <a:p>
            <a:r>
              <a:rPr lang="en-US" dirty="0" smtClean="0"/>
              <a:t>Red = After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004" y="2133600"/>
            <a:ext cx="5557696" cy="433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4235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471125 Adjustment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648200" y="838200"/>
            <a:ext cx="3106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Yellow = Before Adjustment</a:t>
            </a:r>
          </a:p>
          <a:p>
            <a:r>
              <a:rPr lang="en-US" dirty="0" smtClean="0"/>
              <a:t>Red= After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057400"/>
            <a:ext cx="5548368" cy="4304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12360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Wisconsin Point</a:t>
            </a:r>
            <a:br>
              <a:rPr lang="en-US" dirty="0" smtClean="0"/>
            </a:br>
            <a:r>
              <a:rPr lang="en-US" dirty="0" smtClean="0"/>
              <a:t>Adjustment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73747" y="198047"/>
            <a:ext cx="3106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Yellow = Before Adjustment</a:t>
            </a:r>
          </a:p>
          <a:p>
            <a:r>
              <a:rPr lang="en-US" dirty="0" smtClean="0"/>
              <a:t>Red = After Adjustment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662" y="1981200"/>
            <a:ext cx="540842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7726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Land Information Office’s COVID-19 Response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62400" y="228600"/>
            <a:ext cx="50616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Douglas County COVID-19 Dashboard</a:t>
            </a:r>
          </a:p>
          <a:p>
            <a:r>
              <a:rPr lang="en-US" sz="2000" u="sng" dirty="0">
                <a:solidFill>
                  <a:schemeClr val="bg2">
                    <a:lumMod val="60000"/>
                    <a:lumOff val="40000"/>
                  </a:schemeClr>
                </a:solidFill>
                <a:hlinkClick r:id="rId2"/>
              </a:rPr>
              <a:t>https://</a:t>
            </a:r>
            <a:r>
              <a:rPr lang="en-US" sz="2000" u="sng" dirty="0" smtClean="0">
                <a:solidFill>
                  <a:schemeClr val="bg2">
                    <a:lumMod val="60000"/>
                    <a:lumOff val="40000"/>
                  </a:schemeClr>
                </a:solidFill>
                <a:hlinkClick r:id="rId2"/>
              </a:rPr>
              <a:t>douglascountywi.maps.arcgis.com/</a:t>
            </a:r>
            <a:r>
              <a:rPr lang="en-US" sz="2000" u="sng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apps/opsdashboard/index.html#/</a:t>
            </a:r>
          </a:p>
          <a:p>
            <a:r>
              <a:rPr lang="en-US" sz="2000" u="sng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Baa24df0bdd349cca4847f6722a30fa9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43" y="3505200"/>
            <a:ext cx="5974059" cy="29221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53698"/>
            <a:ext cx="1316227" cy="6988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02227" y="2707758"/>
            <a:ext cx="5065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 100,000 hits when turned off June 1</a:t>
            </a:r>
            <a:r>
              <a:rPr lang="en-US" smtClean="0"/>
              <a:t>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6789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Land Information Office’s NextGen911 Activities in 2020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38600" y="228600"/>
            <a:ext cx="4969482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NextGen911(NG911) is a Federally required upgrade to the CAD/911 systems throughout the nation.  Wisconsin is developing standards and requirements for County systems to meet.  Ng911is a fully GIS integrated system with stringent requirements that must be met.</a:t>
            </a:r>
          </a:p>
          <a:p>
            <a:endParaRPr lang="en-US" dirty="0" smtClean="0"/>
          </a:p>
          <a:p>
            <a:r>
              <a:rPr lang="en-US" dirty="0" smtClean="0"/>
              <a:t>Douglas County NG911 Activities include: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CAD911/GIS data assessment in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Budgeting for GIS staff assistance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Continued monitoring of the State’s NG911 recommendations and needed response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Implementation of GIS data changes as required by the State and Federal governments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 smtClean="0"/>
              <a:t>Challenges for LIO in NG911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Address system used by Douglas County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Migration of current data to required schema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Future maintenance needs and costs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838200"/>
            <a:ext cx="1147763" cy="114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893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Land Information Office’s Redistricting Role in 2020-2021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38600" y="228600"/>
            <a:ext cx="496948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 Census April 2020 kicks off the census count and then in April 2021 redistricting for the City of Superior and Douglas County begins</a:t>
            </a:r>
          </a:p>
          <a:p>
            <a:endParaRPr lang="en-US" dirty="0"/>
          </a:p>
          <a:p>
            <a:r>
              <a:rPr lang="en-US" dirty="0" smtClean="0"/>
              <a:t>The process: (Subject to change) April 1, 2021 to October 1, 2021 (180 days)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April 2021, County Wards </a:t>
            </a:r>
            <a:r>
              <a:rPr lang="en-US" dirty="0"/>
              <a:t>P</a:t>
            </a:r>
            <a:r>
              <a:rPr lang="en-US" dirty="0" smtClean="0"/>
              <a:t>lan development starts (60 days to complete and approve)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City Aldermanic redistricting starts as soon as a County Ward Plan is approved </a:t>
            </a:r>
            <a:r>
              <a:rPr lang="en-US" dirty="0"/>
              <a:t>(60 days to complete and approve)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 County Supervisor Boundaries Plan starts </a:t>
            </a:r>
            <a:r>
              <a:rPr lang="en-US" dirty="0"/>
              <a:t>(60 days to complete and approve)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52400"/>
            <a:ext cx="1478009" cy="838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9000" y="4876800"/>
            <a:ext cx="55903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Due to census data not being complete the process</a:t>
            </a:r>
          </a:p>
          <a:p>
            <a:r>
              <a:rPr lang="en-US" dirty="0" smtClean="0"/>
              <a:t>Started on August 23, 2021 and was completed by</a:t>
            </a:r>
          </a:p>
          <a:p>
            <a:r>
              <a:rPr lang="en-US" dirty="0" smtClean="0"/>
              <a:t>November 10,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4159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Land Information Office’s Redistricting Role in 2021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52400"/>
            <a:ext cx="1478009" cy="838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62400" y="362876"/>
            <a:ext cx="5105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City Poll Site Lookup</a:t>
            </a:r>
          </a:p>
          <a:p>
            <a:endParaRPr lang="en-US" dirty="0" smtClean="0"/>
          </a:p>
          <a:p>
            <a:r>
              <a:rPr lang="en-US" dirty="0">
                <a:hlinkClick r:id="rId3"/>
              </a:rPr>
              <a:t>https://portal.superiordcgis.org/portal/apps/webappviewer/index.html?id=b2eeeb1a43124ffbb0e0db2ad2a3f65b</a:t>
            </a:r>
            <a:endParaRPr lang="en-US" dirty="0"/>
          </a:p>
        </p:txBody>
      </p:sp>
      <p:pic>
        <p:nvPicPr>
          <p:cNvPr id="1026" name="Picture 2" descr="Map Legend Opens in new wind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172" y="3200400"/>
            <a:ext cx="5811856" cy="320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5390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Land Information Office’s Redistricting Role in 2021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52400"/>
            <a:ext cx="1478009" cy="838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14800" y="152400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County Supervisor Districts</a:t>
            </a:r>
          </a:p>
          <a:p>
            <a:pPr algn="ctr"/>
            <a:r>
              <a:rPr lang="en-US" sz="1100" dirty="0">
                <a:hlinkClick r:id="rId3"/>
              </a:rPr>
              <a:t>https://www.douglascountywi.org/DocumentCenter/View/503/District-Maps?bidId=</a:t>
            </a:r>
            <a:endParaRPr lang="en-US" sz="11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991590"/>
            <a:ext cx="3733800" cy="577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639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Land Information Office’s Redistricting Role in 2021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52400"/>
            <a:ext cx="1478009" cy="838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14800" y="362876"/>
            <a:ext cx="4038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City Aldermanic Districts</a:t>
            </a:r>
          </a:p>
          <a:p>
            <a:pPr algn="ctr"/>
            <a:endParaRPr lang="en-US" dirty="0"/>
          </a:p>
          <a:p>
            <a:pPr algn="ctr"/>
            <a:r>
              <a:rPr lang="en-US" sz="1400" dirty="0">
                <a:hlinkClick r:id="rId3"/>
              </a:rPr>
              <a:t>http://www.ci.superior.wi.us/190/Polling-Places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43" y="2438400"/>
            <a:ext cx="5660571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864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Geospatial Data Downloads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0000" y="198047"/>
            <a:ext cx="5105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City/County LIO currently has nearly all it’s GIS data available for download (free)it’s been in place since 2010 or so</a:t>
            </a:r>
          </a:p>
          <a:p>
            <a:endParaRPr lang="en-US" dirty="0"/>
          </a:p>
          <a:p>
            <a:r>
              <a:rPr lang="en-US" sz="1400" dirty="0">
                <a:hlinkClick r:id="rId2"/>
              </a:rPr>
              <a:t>http://</a:t>
            </a:r>
            <a:r>
              <a:rPr lang="en-US" sz="1400" dirty="0" smtClean="0">
                <a:hlinkClick r:id="rId2"/>
              </a:rPr>
              <a:t>www.ci.superior.wi.us/474/Geospatial-Data-GIS</a:t>
            </a:r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749" y="2286000"/>
            <a:ext cx="563609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4191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WI Statewide Parcel Initiative</a:t>
            </a:r>
            <a:br>
              <a:rPr lang="en-US" dirty="0" smtClean="0"/>
            </a:br>
            <a:r>
              <a:rPr lang="en-US" dirty="0" smtClean="0"/>
              <a:t>Now at V7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05000" y="183974"/>
            <a:ext cx="1491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Benchmarks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84589"/>
            <a:ext cx="4724400" cy="611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9614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Land Information Office’s Mobile /online Presence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57600" y="152400"/>
            <a:ext cx="539571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City/County Portal Servers in 2020-2021</a:t>
            </a:r>
            <a:endParaRPr lang="en-US" dirty="0" smtClean="0"/>
          </a:p>
          <a:p>
            <a:pPr algn="ctr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City/County COSDC Enterprise Server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https://portal.superiordcgis.org/portal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2819400"/>
            <a:ext cx="5776718" cy="2971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19942" y="6066087"/>
            <a:ext cx="5924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Currently working on an permissions and roll-out plan</a:t>
            </a:r>
          </a:p>
          <a:p>
            <a:pPr algn="ctr"/>
            <a:r>
              <a:rPr lang="en-US" dirty="0"/>
              <a:t>f</a:t>
            </a:r>
            <a:r>
              <a:rPr lang="en-US" dirty="0" smtClean="0"/>
              <a:t>or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8731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Land Information Office’s Mobile /online Presence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57600" y="362876"/>
            <a:ext cx="539571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City/County Map Services</a:t>
            </a:r>
          </a:p>
          <a:p>
            <a:pPr algn="ctr"/>
            <a:endParaRPr lang="en-US" sz="2800" dirty="0"/>
          </a:p>
          <a:p>
            <a:pPr algn="ctr"/>
            <a:r>
              <a:rPr lang="en-US" dirty="0">
                <a:hlinkClick r:id="rId2"/>
              </a:rPr>
              <a:t>https://portal.superiordcgis.org/portal/apps/webappviewer/index.html?id=cccdec273dc342828351bc3bca1e49ee</a:t>
            </a:r>
            <a:endParaRPr lang="en-US" dirty="0" smtClean="0"/>
          </a:p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262247"/>
            <a:ext cx="3261024" cy="452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9102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Land Information </a:t>
            </a:r>
            <a:r>
              <a:rPr lang="en-US" dirty="0" smtClean="0"/>
              <a:t>Plan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57600" y="362876"/>
            <a:ext cx="53957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Douglas County Land Information Plan 2022-2024</a:t>
            </a:r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r>
              <a:rPr lang="en-US" dirty="0" smtClean="0"/>
              <a:t>Submitted 12/31/2021</a:t>
            </a:r>
            <a:endParaRPr lang="en-US" dirty="0" smtClean="0"/>
          </a:p>
          <a:p>
            <a:pPr algn="ctr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946" y="2133600"/>
            <a:ext cx="3629025" cy="45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76208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304800"/>
            <a:ext cx="1809750" cy="241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905000"/>
            <a:ext cx="3181350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7562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 Statewide Parcel Initiative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05000" y="183974"/>
            <a:ext cx="1491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Benchmarks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86722"/>
            <a:ext cx="5163963" cy="646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6976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 Statewide Parcel Initiative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05000" y="183974"/>
            <a:ext cx="1491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Benchmarks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925" y="183974"/>
            <a:ext cx="4921675" cy="636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303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 Statewide Parcel Initiative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7800" y="186722"/>
            <a:ext cx="1891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V7 submittal on </a:t>
            </a:r>
          </a:p>
          <a:p>
            <a:pPr algn="ctr"/>
            <a:r>
              <a:rPr lang="en-US" dirty="0" smtClean="0"/>
              <a:t>March 31, 2020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00899"/>
            <a:ext cx="4884821" cy="632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146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 Statewide Parcel Initiative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14800" y="186722"/>
            <a:ext cx="4800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Benchmark 4 (V5) submittal on </a:t>
            </a:r>
          </a:p>
          <a:p>
            <a:pPr algn="ctr"/>
            <a:r>
              <a:rPr lang="en-US" dirty="0" smtClean="0"/>
              <a:t>March 28, 2018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Final V3 Submittal is due on March 13, 2019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Parcels</a:t>
            </a:r>
          </a:p>
          <a:p>
            <a:pPr algn="ctr"/>
            <a:r>
              <a:rPr lang="en-US" dirty="0" smtClean="0"/>
              <a:t>Zoning General</a:t>
            </a:r>
          </a:p>
          <a:p>
            <a:pPr algn="ctr"/>
            <a:r>
              <a:rPr lang="en-US" dirty="0" err="1" smtClean="0"/>
              <a:t>Shoreland</a:t>
            </a:r>
            <a:endParaRPr lang="en-US" dirty="0" smtClean="0"/>
          </a:p>
          <a:p>
            <a:pPr algn="ctr"/>
            <a:r>
              <a:rPr lang="en-US" dirty="0" smtClean="0"/>
              <a:t>Floodplain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PLSS Corners</a:t>
            </a:r>
          </a:p>
          <a:p>
            <a:pPr algn="ctr"/>
            <a:r>
              <a:rPr lang="en-US" dirty="0" smtClean="0"/>
              <a:t>Roads</a:t>
            </a:r>
          </a:p>
          <a:p>
            <a:pPr algn="ctr"/>
            <a:r>
              <a:rPr lang="en-US" dirty="0" smtClean="0"/>
              <a:t>Addresses</a:t>
            </a:r>
          </a:p>
          <a:p>
            <a:pPr algn="ctr"/>
            <a:r>
              <a:rPr lang="en-US" dirty="0" smtClean="0"/>
              <a:t>Land Use</a:t>
            </a:r>
          </a:p>
          <a:p>
            <a:pPr algn="ctr"/>
            <a:r>
              <a:rPr lang="en-US" dirty="0" smtClean="0"/>
              <a:t>Trails</a:t>
            </a:r>
          </a:p>
          <a:p>
            <a:pPr algn="ctr"/>
            <a:r>
              <a:rPr lang="en-US" dirty="0" smtClean="0"/>
              <a:t>Boat Accesses</a:t>
            </a:r>
          </a:p>
          <a:p>
            <a:pPr algn="ctr"/>
            <a:r>
              <a:rPr lang="en-US" dirty="0" smtClean="0"/>
              <a:t>Parks</a:t>
            </a:r>
          </a:p>
          <a:p>
            <a:pPr algn="ctr"/>
            <a:r>
              <a:rPr lang="en-US" dirty="0" smtClean="0"/>
              <a:t>Buildings</a:t>
            </a:r>
          </a:p>
          <a:p>
            <a:pPr algn="ctr"/>
            <a:r>
              <a:rPr lang="en-US" dirty="0" smtClean="0"/>
              <a:t>Hydrography</a:t>
            </a:r>
          </a:p>
          <a:p>
            <a:pPr algn="ctr"/>
            <a:r>
              <a:rPr lang="en-US" dirty="0" smtClean="0"/>
              <a:t>ROW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8536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Background Information on Parcels and Ownership Data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90196" y="48884"/>
            <a:ext cx="480140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Parcel Editing Process</a:t>
            </a:r>
          </a:p>
          <a:p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Currently every 24 hours parcels </a:t>
            </a:r>
          </a:p>
          <a:p>
            <a:r>
              <a:rPr lang="en-US" sz="1600" dirty="0" smtClean="0"/>
              <a:t>Ownership is updated  and replicated from </a:t>
            </a:r>
          </a:p>
          <a:p>
            <a:r>
              <a:rPr lang="en-US" sz="1600" dirty="0" smtClean="0"/>
              <a:t>GCS, Parcels are updated in groups of </a:t>
            </a:r>
          </a:p>
          <a:p>
            <a:r>
              <a:rPr lang="en-US" sz="1600" dirty="0" smtClean="0"/>
              <a:t>edits once every week</a:t>
            </a:r>
          </a:p>
          <a:p>
            <a:endParaRPr lang="en-US" sz="1600" dirty="0" smtClean="0"/>
          </a:p>
          <a:p>
            <a:r>
              <a:rPr lang="en-US" sz="1400" dirty="0" smtClean="0"/>
              <a:t>2021 = 6337 Edits</a:t>
            </a:r>
          </a:p>
          <a:p>
            <a:r>
              <a:rPr lang="en-US" sz="1400" dirty="0" smtClean="0"/>
              <a:t>2020 – 7541 Edits</a:t>
            </a:r>
          </a:p>
          <a:p>
            <a:r>
              <a:rPr lang="en-US" sz="1400" dirty="0" smtClean="0"/>
              <a:t>2019 </a:t>
            </a:r>
            <a:r>
              <a:rPr lang="en-US" sz="1400" dirty="0"/>
              <a:t>– </a:t>
            </a:r>
            <a:r>
              <a:rPr lang="en-US" sz="1400" dirty="0" smtClean="0"/>
              <a:t>6875 </a:t>
            </a:r>
            <a:r>
              <a:rPr lang="en-US" sz="1400" dirty="0"/>
              <a:t>Edits</a:t>
            </a:r>
          </a:p>
          <a:p>
            <a:r>
              <a:rPr lang="en-US" sz="1400" dirty="0" smtClean="0"/>
              <a:t>2018 – 3725 Edits</a:t>
            </a:r>
          </a:p>
          <a:p>
            <a:r>
              <a:rPr lang="en-US" sz="1400" dirty="0" smtClean="0"/>
              <a:t>2017 – 24,574 Edits</a:t>
            </a:r>
          </a:p>
          <a:p>
            <a:r>
              <a:rPr lang="en-US" sz="1400" dirty="0" smtClean="0"/>
              <a:t>2016 - ~15,000 Edits</a:t>
            </a:r>
            <a:endParaRPr lang="en-US" sz="1400" dirty="0"/>
          </a:p>
          <a:p>
            <a:r>
              <a:rPr lang="en-US" sz="1400" dirty="0" smtClean="0"/>
              <a:t>2015 – 11,252 Edits</a:t>
            </a:r>
          </a:p>
          <a:p>
            <a:r>
              <a:rPr lang="en-US" sz="1400" dirty="0" smtClean="0"/>
              <a:t>2014 – 4,570 Edits</a:t>
            </a:r>
          </a:p>
          <a:p>
            <a:r>
              <a:rPr lang="en-US" sz="1400" dirty="0" smtClean="0"/>
              <a:t>2013 - 1,380 Edits</a:t>
            </a:r>
          </a:p>
          <a:p>
            <a:r>
              <a:rPr lang="en-US" sz="1400" dirty="0" smtClean="0"/>
              <a:t>2012 – 581 Edits</a:t>
            </a:r>
          </a:p>
          <a:p>
            <a:endParaRPr lang="en-US" sz="1600" dirty="0"/>
          </a:p>
          <a:p>
            <a:r>
              <a:rPr lang="en-US" sz="1600" dirty="0" smtClean="0"/>
              <a:t>GCS Ownership Changes</a:t>
            </a:r>
          </a:p>
          <a:p>
            <a:r>
              <a:rPr lang="en-US" sz="1600" dirty="0" smtClean="0"/>
              <a:t>Currently editing daily (</a:t>
            </a:r>
            <a:r>
              <a:rPr lang="en-US" sz="1050" dirty="0" smtClean="0"/>
              <a:t>City/County Tax Listers</a:t>
            </a:r>
            <a:r>
              <a:rPr lang="en-US" sz="1600" dirty="0" smtClean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2021 - ~ 6153 Edits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2020 - ~ 5896 Edits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2019 - ~ 12,000 Edits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2018 - ~ 15,000 Edits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2017 – ~ 22,000 Edits</a:t>
            </a:r>
          </a:p>
          <a:p>
            <a:pPr lvl="1"/>
            <a:endParaRPr lang="en-US" sz="1600" dirty="0" smtClean="0"/>
          </a:p>
          <a:p>
            <a:r>
              <a:rPr lang="en-US" sz="1200" dirty="0" smtClean="0"/>
              <a:t>GCS ownership data and parcels are the </a:t>
            </a:r>
          </a:p>
          <a:p>
            <a:r>
              <a:rPr lang="en-US" sz="1200" dirty="0" smtClean="0"/>
              <a:t>most critical data the City and County </a:t>
            </a:r>
          </a:p>
          <a:p>
            <a:r>
              <a:rPr lang="en-US" sz="1200" dirty="0" smtClean="0"/>
              <a:t>Maintain.  It is used by all departments for</a:t>
            </a:r>
          </a:p>
          <a:p>
            <a:r>
              <a:rPr lang="en-US" sz="1200" dirty="0" smtClean="0"/>
              <a:t>Various purposes.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29998195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Parcels Edited in 2021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56803" y="228600"/>
            <a:ext cx="2265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Parcels Edited 6337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169" y="914400"/>
            <a:ext cx="5075826" cy="568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052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ilter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Kilter">
      <a:maj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S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ilter">
      <a:fillStyleLst>
        <a:solidFill>
          <a:schemeClr val="phClr"/>
        </a:solidFill>
        <a:gradFill rotWithShape="1">
          <a:gsLst>
            <a:gs pos="0">
              <a:schemeClr val="phClr">
                <a:tint val="14000"/>
                <a:satMod val="180000"/>
                <a:lumMod val="100000"/>
              </a:schemeClr>
            </a:gs>
            <a:gs pos="42000">
              <a:schemeClr val="phClr">
                <a:tint val="40000"/>
                <a:satMod val="160000"/>
                <a:lumMod val="94000"/>
              </a:schemeClr>
            </a:gs>
            <a:gs pos="100000">
              <a:schemeClr val="phClr">
                <a:tint val="94000"/>
                <a:satMod val="140000"/>
              </a:schemeClr>
            </a:gs>
          </a:gsLst>
          <a:lin ang="5160000" scaled="1"/>
        </a:gradFill>
        <a:gradFill rotWithShape="1">
          <a:gsLst>
            <a:gs pos="38000">
              <a:schemeClr val="phClr">
                <a:satMod val="120000"/>
              </a:schemeClr>
            </a:gs>
            <a:gs pos="100000">
              <a:schemeClr val="phClr">
                <a:shade val="60000"/>
                <a:satMod val="180000"/>
                <a:lumMod val="70000"/>
              </a:schemeClr>
            </a:gs>
          </a:gsLst>
          <a:lin ang="4680000" scaled="0"/>
        </a:gradFill>
      </a:fillStyleLst>
      <a:lnStyleLst>
        <a:ln w="12700" cap="flat" cmpd="sng" algn="ctr">
          <a:solidFill>
            <a:schemeClr val="phClr">
              <a:shade val="50000"/>
            </a:schemeClr>
          </a:solidFill>
          <a:prstDash val="solid"/>
        </a:ln>
        <a:ln w="2540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762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152400" h="63500" prst="softRound"/>
          </a:sp3d>
        </a:effectStyle>
        <a:effectStyle>
          <a:effectLst>
            <a:outerShdw blurRad="107950" dist="12700" dir="5040000" rotWithShape="0">
              <a:srgbClr val="000000">
                <a:alpha val="5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h="63500" prst="softRound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140000"/>
                <a:lumMod val="120000"/>
              </a:schemeClr>
            </a:gs>
            <a:gs pos="100000">
              <a:schemeClr val="phClr">
                <a:tint val="95000"/>
                <a:shade val="70000"/>
                <a:satMod val="180000"/>
                <a:lumMod val="82000"/>
              </a:schemeClr>
            </a:gs>
          </a:gsLst>
          <a:path path="circle">
            <a:fillToRect l="25000" t="25000" r="25000" b="25000"/>
          </a:path>
        </a:gradFill>
        <a:gradFill rotWithShape="1">
          <a:gsLst>
            <a:gs pos="0">
              <a:schemeClr val="phClr">
                <a:tint val="94000"/>
                <a:satMod val="140000"/>
                <a:lumMod val="120000"/>
              </a:schemeClr>
            </a:gs>
            <a:gs pos="100000">
              <a:schemeClr val="phClr">
                <a:tint val="97000"/>
                <a:shade val="70000"/>
                <a:satMod val="190000"/>
                <a:lumMod val="72000"/>
              </a:schemeClr>
            </a:gs>
          </a:gsLst>
          <a:path path="circle">
            <a:fillToRect l="50000" t="50000" r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TC101859865[[fn=Kilter]]</Template>
  <TotalTime>19745</TotalTime>
  <Words>899</Words>
  <Application>Microsoft Office PowerPoint</Application>
  <PresentationFormat>On-screen Show (4:3)</PresentationFormat>
  <Paragraphs>199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Kilter</vt:lpstr>
      <vt:lpstr>Douglas County Wisconsin Statewide Parcel Initiative Report 2021</vt:lpstr>
      <vt:lpstr>WI Statewide Parcel Initiative</vt:lpstr>
      <vt:lpstr>WI Statewide Parcel Initiative Now at V7</vt:lpstr>
      <vt:lpstr>WI Statewide Parcel Initiative</vt:lpstr>
      <vt:lpstr>WI Statewide Parcel Initiative</vt:lpstr>
      <vt:lpstr>WI Statewide Parcel Initiative</vt:lpstr>
      <vt:lpstr>WI Statewide Parcel Initiative</vt:lpstr>
      <vt:lpstr>Background Information on Parcels and Ownership Data</vt:lpstr>
      <vt:lpstr>Parcels Edited in 2021 </vt:lpstr>
      <vt:lpstr>Parcels Edited in 2020 </vt:lpstr>
      <vt:lpstr>Vacated Streets and Alleys Documented</vt:lpstr>
      <vt:lpstr>Vacated Streets and Alleys Documented</vt:lpstr>
      <vt:lpstr>Condos in the Fabric - 2021</vt:lpstr>
      <vt:lpstr>V3 Benchmark Status for PLSS Corner Integration</vt:lpstr>
      <vt:lpstr>Survey Documents Inventory</vt:lpstr>
      <vt:lpstr>Survey Documents Inventory</vt:lpstr>
      <vt:lpstr>Street Centerline Monuments</vt:lpstr>
      <vt:lpstr>Street Centerline Monument Record</vt:lpstr>
      <vt:lpstr>Brule Area</vt:lpstr>
      <vt:lpstr>Minnesuing Lake Adjustment</vt:lpstr>
      <vt:lpstr>471125 Adjustment</vt:lpstr>
      <vt:lpstr>Wisconsin Point Adjustment</vt:lpstr>
      <vt:lpstr>Land Information Office’s COVID-19 Response </vt:lpstr>
      <vt:lpstr>Land Information Office’s NextGen911 Activities in 2020 </vt:lpstr>
      <vt:lpstr>Land Information Office’s Redistricting Role in 2020-2021 </vt:lpstr>
      <vt:lpstr>Land Information Office’s Redistricting Role in 2021 </vt:lpstr>
      <vt:lpstr>Land Information Office’s Redistricting Role in 2021 </vt:lpstr>
      <vt:lpstr>Land Information Office’s Redistricting Role in 2021 </vt:lpstr>
      <vt:lpstr>Geospatial Data Downloads</vt:lpstr>
      <vt:lpstr>Land Information Office’s Mobile /online Presence </vt:lpstr>
      <vt:lpstr>Land Information Office’s Mobile /online Presence </vt:lpstr>
      <vt:lpstr>Land Information Plan</vt:lpstr>
      <vt:lpstr>Discussion?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COSDC Survey Control Integration</dc:title>
  <dc:creator>Fiskness, Jon</dc:creator>
  <cp:lastModifiedBy>sg</cp:lastModifiedBy>
  <cp:revision>272</cp:revision>
  <cp:lastPrinted>2021-12-13T15:03:48Z</cp:lastPrinted>
  <dcterms:created xsi:type="dcterms:W3CDTF">2014-02-19T17:22:52Z</dcterms:created>
  <dcterms:modified xsi:type="dcterms:W3CDTF">2021-12-13T15:26:25Z</dcterms:modified>
</cp:coreProperties>
</file>