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1" r:id="rId4"/>
    <p:sldId id="267" r:id="rId5"/>
    <p:sldId id="257" r:id="rId6"/>
    <p:sldId id="259" r:id="rId7"/>
    <p:sldId id="260" r:id="rId8"/>
    <p:sldId id="258" r:id="rId9"/>
    <p:sldId id="261" r:id="rId10"/>
    <p:sldId id="268" r:id="rId11"/>
    <p:sldId id="263" r:id="rId12"/>
    <p:sldId id="272" r:id="rId13"/>
    <p:sldId id="273" r:id="rId14"/>
    <p:sldId id="262" r:id="rId15"/>
    <p:sldId id="275" r:id="rId16"/>
    <p:sldId id="265" r:id="rId17"/>
    <p:sldId id="264" r:id="rId18"/>
    <p:sldId id="269" r:id="rId19"/>
    <p:sldId id="274" r:id="rId20"/>
    <p:sldId id="270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9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95DF-78FC-43A1-B26F-F50A745DDEA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F9CF-D0BD-48D8-A260-C84F1068F8D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95DF-78FC-43A1-B26F-F50A745DDEA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F9CF-D0BD-48D8-A260-C84F1068F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95DF-78FC-43A1-B26F-F50A745DDEA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F9CF-D0BD-48D8-A260-C84F1068F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95DF-78FC-43A1-B26F-F50A745DDEA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F9CF-D0BD-48D8-A260-C84F1068F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95DF-78FC-43A1-B26F-F50A745DDEA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F9CF-D0BD-48D8-A260-C84F1068F8D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95DF-78FC-43A1-B26F-F50A745DDEA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F9CF-D0BD-48D8-A260-C84F1068F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95DF-78FC-43A1-B26F-F50A745DDEA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F9CF-D0BD-48D8-A260-C84F1068F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95DF-78FC-43A1-B26F-F50A745DDEA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F9CF-D0BD-48D8-A260-C84F1068F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95DF-78FC-43A1-B26F-F50A745DDEA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F9CF-D0BD-48D8-A260-C84F1068F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95DF-78FC-43A1-B26F-F50A745DDEA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F9CF-D0BD-48D8-A260-C84F1068F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95DF-78FC-43A1-B26F-F50A745DDEA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4CF9CF-D0BD-48D8-A260-C84F1068F8D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D295DF-78FC-43A1-B26F-F50A745DDEAE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4CF9CF-D0BD-48D8-A260-C84F1068F8D5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superiordcgis.org/portal/apps/webappviewer/index.html?id=cccdec273dc342828351bc3bca1e49e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uglascountywi.maps.arcgis.com/" TargetMode="External"/><Relationship Id="rId2" Type="http://schemas.openxmlformats.org/officeDocument/2006/relationships/hyperlink" Target="https://portal.superiordcgis.org/porta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superiordcgis.org/portal/apps/sites/#/superior-douglas-county-data-and-mapping-apps" TargetMode="External"/><Relationship Id="rId2" Type="http://schemas.openxmlformats.org/officeDocument/2006/relationships/hyperlink" Target="mailto:GIShelp@ci.superior.wi.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cure.superiordcgis.org/SFTP/GIS/AGO/portal%20access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Introduction to ArcGIS Enterprise: </a:t>
            </a:r>
            <a:br>
              <a:rPr lang="en-US" sz="4000" dirty="0" smtClean="0"/>
            </a:br>
            <a:r>
              <a:rPr lang="en-US" sz="4000" dirty="0" smtClean="0"/>
              <a:t>ESRI’S Mobile/Portal Environment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/>
          <a:p>
            <a:pPr algn="ctr"/>
            <a:r>
              <a:rPr lang="en-US" dirty="0" smtClean="0"/>
              <a:t>City of Superior &amp; Douglas County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78192"/>
            <a:ext cx="4724400" cy="3451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925875"/>
            <a:ext cx="1720216" cy="1620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7" y="4970051"/>
            <a:ext cx="1866847" cy="160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ArcGIS Image Server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77071"/>
            <a:ext cx="6177843" cy="347503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38400"/>
            <a:ext cx="3142857" cy="3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66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ESRI Mobile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IOS, Windows, Android, Browser Based</a:t>
            </a:r>
          </a:p>
          <a:p>
            <a:pPr lvl="1"/>
            <a:r>
              <a:rPr lang="en-US" dirty="0" smtClean="0"/>
              <a:t>Different Apps available depending on the operating System</a:t>
            </a:r>
          </a:p>
          <a:p>
            <a:r>
              <a:rPr lang="en-US" dirty="0" smtClean="0"/>
              <a:t>IOS, typically the most advanced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38600"/>
            <a:ext cx="4566138" cy="237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1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Based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in most browsers</a:t>
            </a:r>
          </a:p>
          <a:p>
            <a:pPr lvl="1"/>
            <a:r>
              <a:rPr lang="en-US" dirty="0" smtClean="0"/>
              <a:t>Chrome, Firefox, Edge,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Simple to use and have really neat tools</a:t>
            </a:r>
          </a:p>
          <a:p>
            <a:pPr lvl="1"/>
            <a:r>
              <a:rPr lang="en-US" dirty="0" smtClean="0"/>
              <a:t>More capabilities than the Apps</a:t>
            </a:r>
          </a:p>
          <a:p>
            <a:r>
              <a:rPr lang="en-US" dirty="0" smtClean="0"/>
              <a:t>URL Based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portal.superiordcgis.org/portal/apps/webappviewer/index.html?id=cccdec273dc342828351bc3bca1e49ee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6301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00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Browser Based Example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77" y="1935163"/>
            <a:ext cx="5616646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909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ESRI Mobile Apps (Windows 10)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36630"/>
            <a:ext cx="2534863" cy="4648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036" y="1830238"/>
            <a:ext cx="2626803" cy="2620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036" y="4298830"/>
            <a:ext cx="1336174" cy="245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42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ESRI Mobile Apps (IOS)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900" y="1935163"/>
            <a:ext cx="2462199" cy="4389437"/>
          </a:xfrm>
        </p:spPr>
      </p:pic>
    </p:spTree>
    <p:extLst>
      <p:ext uri="{BB962C8B-B14F-4D97-AF65-F5344CB8AC3E}">
        <p14:creationId xmlns:p14="http://schemas.microsoft.com/office/powerpoint/2010/main" val="1089692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ESRI Mobile Apps (Android)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4839325" cy="272212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800" y="1935163"/>
            <a:ext cx="1701325" cy="27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02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 and Permissions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Portal Credentials</a:t>
            </a:r>
          </a:p>
          <a:p>
            <a:pPr lvl="1"/>
            <a:r>
              <a:rPr lang="en-US" dirty="0" smtClean="0"/>
              <a:t>Email Address</a:t>
            </a:r>
          </a:p>
          <a:p>
            <a:r>
              <a:rPr lang="en-US" dirty="0" smtClean="0"/>
              <a:t>ESRI Credentials</a:t>
            </a:r>
            <a:endParaRPr lang="en-US" dirty="0"/>
          </a:p>
          <a:p>
            <a:pPr lvl="1"/>
            <a:r>
              <a:rPr lang="en-US" dirty="0" smtClean="0"/>
              <a:t>My ESRI (online training)</a:t>
            </a:r>
          </a:p>
          <a:p>
            <a:pPr lvl="1"/>
            <a:r>
              <a:rPr lang="en-US" dirty="0" smtClean="0"/>
              <a:t>AGO</a:t>
            </a:r>
          </a:p>
          <a:p>
            <a:pPr lvl="1"/>
            <a:endParaRPr lang="en-US" dirty="0"/>
          </a:p>
          <a:p>
            <a:r>
              <a:rPr lang="en-US" dirty="0" smtClean="0"/>
              <a:t>Permissions currently read-only, working on permissions for those who need to edits data</a:t>
            </a:r>
          </a:p>
        </p:txBody>
      </p:sp>
    </p:spTree>
    <p:extLst>
      <p:ext uri="{BB962C8B-B14F-4D97-AF65-F5344CB8AC3E}">
        <p14:creationId xmlns:p14="http://schemas.microsoft.com/office/powerpoint/2010/main" val="1033552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Portal = </a:t>
            </a:r>
            <a:r>
              <a:rPr lang="en-US" dirty="0" smtClean="0">
                <a:hlinkClick r:id="rId2"/>
              </a:rPr>
              <a:t>https://portal.superiordcgis.org/portal</a:t>
            </a:r>
            <a:endParaRPr lang="en-US" dirty="0" smtClean="0"/>
          </a:p>
          <a:p>
            <a:r>
              <a:rPr lang="en-US" dirty="0" smtClean="0"/>
              <a:t>AGO </a:t>
            </a:r>
            <a:r>
              <a:rPr lang="en-US" dirty="0"/>
              <a:t>= </a:t>
            </a:r>
            <a:r>
              <a:rPr lang="en-US" dirty="0">
                <a:hlinkClick r:id="rId3"/>
              </a:rPr>
              <a:t>https://douglascountywi.maps.arcgis.com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60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Somewhat Limited user licenses/access</a:t>
            </a:r>
          </a:p>
          <a:p>
            <a:r>
              <a:rPr lang="en-US" dirty="0" smtClean="0"/>
              <a:t>Internet/Data Connection Required</a:t>
            </a:r>
          </a:p>
          <a:p>
            <a:r>
              <a:rPr lang="en-US" dirty="0" smtClean="0"/>
              <a:t>Issues with table joins</a:t>
            </a:r>
          </a:p>
          <a:p>
            <a:pPr lvl="1"/>
            <a:r>
              <a:rPr lang="en-US" dirty="0" smtClean="0"/>
              <a:t>Parcel and GCS </a:t>
            </a:r>
            <a:r>
              <a:rPr lang="en-US" dirty="0" err="1" smtClean="0"/>
              <a:t>Ownerdata</a:t>
            </a:r>
            <a:endParaRPr lang="en-US" dirty="0" smtClean="0"/>
          </a:p>
          <a:p>
            <a:r>
              <a:rPr lang="en-US" dirty="0" smtClean="0"/>
              <a:t>Data Development and existing schema of data</a:t>
            </a:r>
          </a:p>
          <a:p>
            <a:pPr lvl="1"/>
            <a:r>
              <a:rPr lang="en-US" dirty="0" smtClean="0"/>
              <a:t>Schema is NOT flexible</a:t>
            </a:r>
          </a:p>
          <a:p>
            <a:r>
              <a:rPr lang="en-US" dirty="0" smtClean="0"/>
              <a:t>Staff Support for Enterprise/Mobile</a:t>
            </a:r>
          </a:p>
          <a:p>
            <a:r>
              <a:rPr lang="en-US" dirty="0" smtClean="0"/>
              <a:t>Funding to quickly move forward</a:t>
            </a:r>
          </a:p>
          <a:p>
            <a:pPr lvl="1"/>
            <a:r>
              <a:rPr lang="en-US" dirty="0" smtClean="0"/>
              <a:t>Consultants needed for build out </a:t>
            </a:r>
          </a:p>
          <a:p>
            <a:r>
              <a:rPr lang="en-US" dirty="0" smtClean="0"/>
              <a:t>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6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Preface/Timeline</a:t>
            </a:r>
          </a:p>
          <a:p>
            <a:r>
              <a:rPr lang="en-US" dirty="0" smtClean="0"/>
              <a:t>Terms and Definitions</a:t>
            </a:r>
          </a:p>
          <a:p>
            <a:r>
              <a:rPr lang="en-US" dirty="0" smtClean="0"/>
              <a:t>Server Architecture</a:t>
            </a:r>
          </a:p>
          <a:p>
            <a:r>
              <a:rPr lang="en-US" dirty="0" smtClean="0"/>
              <a:t>Mobile Apps/Browser Based Apps</a:t>
            </a:r>
          </a:p>
          <a:p>
            <a:r>
              <a:rPr lang="en-US" dirty="0" smtClean="0"/>
              <a:t>Credentials/Permissions</a:t>
            </a:r>
          </a:p>
          <a:p>
            <a:pPr lvl="1"/>
            <a:r>
              <a:rPr lang="en-US" dirty="0"/>
              <a:t>My </a:t>
            </a:r>
            <a:r>
              <a:rPr lang="en-US" dirty="0" smtClean="0"/>
              <a:t>ESRI</a:t>
            </a:r>
          </a:p>
          <a:p>
            <a:pPr lvl="2"/>
            <a:r>
              <a:rPr lang="en-US" dirty="0" smtClean="0"/>
              <a:t>AGO</a:t>
            </a:r>
          </a:p>
          <a:p>
            <a:pPr lvl="1"/>
            <a:r>
              <a:rPr lang="en-US" dirty="0" smtClean="0"/>
              <a:t>Portal</a:t>
            </a:r>
          </a:p>
          <a:p>
            <a:r>
              <a:rPr lang="en-US" dirty="0" smtClean="0"/>
              <a:t>Accessing Services</a:t>
            </a:r>
          </a:p>
          <a:p>
            <a:r>
              <a:rPr lang="en-US" dirty="0" smtClean="0"/>
              <a:t>Limitations</a:t>
            </a:r>
          </a:p>
          <a:p>
            <a:r>
              <a:rPr lang="en-US" dirty="0" smtClean="0"/>
              <a:t>Resources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105400"/>
            <a:ext cx="347662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53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GIShelp@ci.superior.wi.us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https://portal.superiordcgis.org/portal/apps/sites/#/</a:t>
            </a:r>
            <a:r>
              <a:rPr lang="en-US" dirty="0" smtClean="0">
                <a:hlinkClick r:id="rId3"/>
              </a:rPr>
              <a:t>superior-douglas-county-data-and-mapping-apps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secure.superiordcgis.org/SFTP/GIS/AGO/portal%20access.pdf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52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Devices: Setting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dirty="0"/>
              <a:t>ablets (depends on OS)</a:t>
            </a:r>
            <a:endParaRPr lang="en-US" dirty="0" smtClean="0"/>
          </a:p>
          <a:p>
            <a:r>
              <a:rPr lang="en-US" dirty="0" smtClean="0"/>
              <a:t>Phones (depends on OS)</a:t>
            </a:r>
          </a:p>
          <a:p>
            <a:r>
              <a:rPr lang="en-US" dirty="0"/>
              <a:t>Laptops – Microsoft Store</a:t>
            </a:r>
            <a:endParaRPr lang="en-US" dirty="0" smtClean="0"/>
          </a:p>
          <a:p>
            <a:r>
              <a:rPr lang="en-US" dirty="0" smtClean="0"/>
              <a:t>Desktops – Microsoft Store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1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City Tyler Permitting Software</a:t>
            </a:r>
          </a:p>
          <a:p>
            <a:pPr lvl="1"/>
            <a:r>
              <a:rPr lang="en-US" dirty="0" smtClean="0"/>
              <a:t>Required</a:t>
            </a:r>
          </a:p>
          <a:p>
            <a:pPr lvl="1"/>
            <a:r>
              <a:rPr lang="en-US" dirty="0" smtClean="0"/>
              <a:t>Nearing Completion</a:t>
            </a:r>
          </a:p>
          <a:p>
            <a:r>
              <a:rPr lang="en-US" dirty="0" smtClean="0"/>
              <a:t>Early stages – Walk before you can run</a:t>
            </a:r>
          </a:p>
          <a:p>
            <a:pPr lvl="1"/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Permissions – Users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Growth and Keeping Up </a:t>
            </a:r>
          </a:p>
          <a:p>
            <a:r>
              <a:rPr lang="en-US" dirty="0" smtClean="0"/>
              <a:t>Powerful</a:t>
            </a:r>
          </a:p>
          <a:p>
            <a:r>
              <a:rPr lang="en-US" dirty="0" smtClean="0"/>
              <a:t>Migration from ArcMap to </a:t>
            </a:r>
            <a:r>
              <a:rPr lang="en-US" dirty="0" err="1" smtClean="0"/>
              <a:t>ArcPro</a:t>
            </a:r>
            <a:r>
              <a:rPr lang="en-US" dirty="0" smtClean="0"/>
              <a:t>  - Long Term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573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and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Cloud</a:t>
            </a:r>
          </a:p>
          <a:p>
            <a:r>
              <a:rPr lang="en-US" sz="1800" dirty="0" smtClean="0"/>
              <a:t>AGO = ESRI ArcGIS Online Cloud Based Hosted by ESRI</a:t>
            </a:r>
          </a:p>
          <a:p>
            <a:r>
              <a:rPr lang="en-US" sz="1800" dirty="0" smtClean="0"/>
              <a:t>Portal = Cloud Based Hosted Internally Online Services</a:t>
            </a:r>
          </a:p>
          <a:p>
            <a:pPr marL="0" indent="0">
              <a:buNone/>
            </a:pPr>
            <a:r>
              <a:rPr lang="en-US" sz="1800" dirty="0" smtClean="0"/>
              <a:t>Services</a:t>
            </a:r>
          </a:p>
          <a:p>
            <a:r>
              <a:rPr lang="en-US" sz="1800" dirty="0" smtClean="0"/>
              <a:t>Map Services = Cloud Based Mapping Services</a:t>
            </a:r>
          </a:p>
          <a:p>
            <a:r>
              <a:rPr lang="en-US" sz="1800" dirty="0" smtClean="0"/>
              <a:t>Feature Services = Cloud Based Editable Services</a:t>
            </a:r>
          </a:p>
          <a:p>
            <a:r>
              <a:rPr lang="en-US" sz="1800" dirty="0" smtClean="0"/>
              <a:t>Image Services = Raster Data, Cloud </a:t>
            </a:r>
            <a:r>
              <a:rPr lang="en-US" sz="1800" dirty="0"/>
              <a:t>B</a:t>
            </a:r>
            <a:r>
              <a:rPr lang="en-US" sz="1800" dirty="0" smtClean="0"/>
              <a:t>ased Image Services</a:t>
            </a:r>
          </a:p>
          <a:p>
            <a:r>
              <a:rPr lang="en-US" sz="1800" dirty="0" smtClean="0"/>
              <a:t>Other Services: WFS, WFTS, KML, REST, JSON</a:t>
            </a:r>
            <a:endParaRPr lang="en-US" sz="1600" dirty="0" smtClean="0"/>
          </a:p>
          <a:p>
            <a:pPr marL="0" indent="0">
              <a:buNone/>
            </a:pPr>
            <a:r>
              <a:rPr lang="en-US" sz="1800" dirty="0" smtClean="0"/>
              <a:t>Software</a:t>
            </a:r>
          </a:p>
          <a:p>
            <a:r>
              <a:rPr lang="en-US" sz="1800" dirty="0"/>
              <a:t>ArcMap = Desktop GIS with some online service capabilities</a:t>
            </a:r>
          </a:p>
          <a:p>
            <a:r>
              <a:rPr lang="en-US" sz="1800" dirty="0" err="1"/>
              <a:t>ArcPro</a:t>
            </a:r>
            <a:r>
              <a:rPr lang="en-US" sz="1800" dirty="0"/>
              <a:t> = Desktop GIS with extensive online service </a:t>
            </a:r>
            <a:r>
              <a:rPr lang="en-US" sz="1800" dirty="0" smtClean="0"/>
              <a:t>capabilities</a:t>
            </a:r>
          </a:p>
          <a:p>
            <a:pPr marL="0" indent="0">
              <a:buNone/>
            </a:pPr>
            <a:r>
              <a:rPr lang="en-US" sz="1800" dirty="0" smtClean="0"/>
              <a:t>Servers</a:t>
            </a:r>
          </a:p>
          <a:p>
            <a:r>
              <a:rPr lang="en-US" sz="1800" dirty="0" err="1" smtClean="0"/>
              <a:t>ArcSDE</a:t>
            </a:r>
            <a:r>
              <a:rPr lang="en-US" sz="1800" dirty="0"/>
              <a:t> </a:t>
            </a:r>
            <a:r>
              <a:rPr lang="en-US" sz="1800" dirty="0" smtClean="0"/>
              <a:t>= Geospatial Data Stores</a:t>
            </a:r>
          </a:p>
          <a:p>
            <a:r>
              <a:rPr lang="en-US" sz="1800" dirty="0" smtClean="0"/>
              <a:t>ArcGIS Server = ArcGIS 10.7.1 or older</a:t>
            </a:r>
          </a:p>
          <a:p>
            <a:r>
              <a:rPr lang="en-US" sz="1800" dirty="0" smtClean="0"/>
              <a:t>ArcGIS Enterprise = ArcGIS 10.8 or higher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562600"/>
            <a:ext cx="2133600" cy="11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7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the ESRI Enterprise </a:t>
            </a:r>
            <a:r>
              <a:rPr lang="en-US" dirty="0" smtClean="0"/>
              <a:t>Server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ArcGIS Server 10.8 or higher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505200"/>
            <a:ext cx="7048500" cy="2240280"/>
          </a:xfrm>
        </p:spPr>
      </p:pic>
      <p:sp>
        <p:nvSpPr>
          <p:cNvPr id="3" name="TextBox 2"/>
          <p:cNvSpPr txBox="1"/>
          <p:nvPr/>
        </p:nvSpPr>
        <p:spPr>
          <a:xfrm>
            <a:off x="914400" y="2438400"/>
            <a:ext cx="7230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Enterprise is a combination of the server architectures used all together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12" y="5943600"/>
            <a:ext cx="1738313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11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ArcGIS Data </a:t>
            </a:r>
            <a:r>
              <a:rPr lang="en-US" dirty="0" smtClean="0"/>
              <a:t>Store (SDE)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Enterprise Geodatabase – Where the data lives internally within the LAN</a:t>
            </a:r>
          </a:p>
          <a:p>
            <a:r>
              <a:rPr lang="en-US" dirty="0" smtClean="0"/>
              <a:t>RDBMS – SQL Server (permission based access)</a:t>
            </a:r>
          </a:p>
          <a:p>
            <a:pPr lvl="1"/>
            <a:r>
              <a:rPr lang="en-US" dirty="0" smtClean="0"/>
              <a:t>Not mapped Drive Letter (feature classes and feature datasets)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86200"/>
            <a:ext cx="4323809" cy="2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6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ArcGIS Server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981200"/>
            <a:ext cx="4441179" cy="4389437"/>
          </a:xfrm>
        </p:spPr>
      </p:pic>
      <p:sp>
        <p:nvSpPr>
          <p:cNvPr id="5" name="TextBox 4"/>
          <p:cNvSpPr txBox="1"/>
          <p:nvPr/>
        </p:nvSpPr>
        <p:spPr>
          <a:xfrm>
            <a:off x="685800" y="2286000"/>
            <a:ext cx="2973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ArcGIS Server before the</a:t>
            </a:r>
          </a:p>
          <a:p>
            <a:r>
              <a:rPr lang="en-US" dirty="0" smtClean="0"/>
              <a:t>Portal Version 10.7.1 or older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429000"/>
            <a:ext cx="3488267" cy="1962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7111" y="5715000"/>
            <a:ext cx="2781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ArcGIS Enterprise Version</a:t>
            </a:r>
          </a:p>
          <a:p>
            <a:r>
              <a:rPr lang="en-US" dirty="0" smtClean="0"/>
              <a:t>10.8 or higher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93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Portal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06" y="4993941"/>
            <a:ext cx="1664863" cy="14815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51" y="2133600"/>
            <a:ext cx="5179200" cy="3783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2209800"/>
            <a:ext cx="2697877" cy="269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32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ArcGIS Web Adapter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55" y="3048000"/>
            <a:ext cx="4114045" cy="14973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702681" cy="473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3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301</TotalTime>
  <Words>459</Words>
  <Application>Microsoft Office PowerPoint</Application>
  <PresentationFormat>On-screen Show (4:3)</PresentationFormat>
  <Paragraphs>103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Constantia</vt:lpstr>
      <vt:lpstr>Wingdings 2</vt:lpstr>
      <vt:lpstr>Flow</vt:lpstr>
      <vt:lpstr>Introduction to ArcGIS Enterprise:  ESRI’S Mobile/Portal Environment</vt:lpstr>
      <vt:lpstr>Introduction</vt:lpstr>
      <vt:lpstr>Preface</vt:lpstr>
      <vt:lpstr>Terms and Definitions</vt:lpstr>
      <vt:lpstr>What is the ESRI Enterprise Server ArcGIS Server 10.8 or higher</vt:lpstr>
      <vt:lpstr>ArcGIS Data Store (SDE)</vt:lpstr>
      <vt:lpstr>ArcGIS Server</vt:lpstr>
      <vt:lpstr>What is the Portal?</vt:lpstr>
      <vt:lpstr>ArcGIS Web Adapter</vt:lpstr>
      <vt:lpstr>ArcGIS Image Server</vt:lpstr>
      <vt:lpstr>ESRI Mobile Apps</vt:lpstr>
      <vt:lpstr>Browser Based Apps</vt:lpstr>
      <vt:lpstr>Browser Based Example </vt:lpstr>
      <vt:lpstr>ESRI Mobile Apps (Windows 10) </vt:lpstr>
      <vt:lpstr>ESRI Mobile Apps (IOS)</vt:lpstr>
      <vt:lpstr>ESRI Mobile Apps (Android)</vt:lpstr>
      <vt:lpstr>Credentials and Permissions  </vt:lpstr>
      <vt:lpstr>Accessing Services</vt:lpstr>
      <vt:lpstr>Limitations</vt:lpstr>
      <vt:lpstr>Resources</vt:lpstr>
      <vt:lpstr>Devices: Setting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sg</dc:creator>
  <cp:lastModifiedBy>Fiskness, Jon</cp:lastModifiedBy>
  <cp:revision>52</cp:revision>
  <dcterms:created xsi:type="dcterms:W3CDTF">2022-01-12T17:08:06Z</dcterms:created>
  <dcterms:modified xsi:type="dcterms:W3CDTF">2022-02-28T13:41:04Z</dcterms:modified>
</cp:coreProperties>
</file>