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9" r:id="rId4"/>
    <p:sldId id="262" r:id="rId5"/>
    <p:sldId id="258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F3277-A2FF-4ED4-A7B5-AE575FB6E9FE}" v="3" dt="2024-03-12T16:46:34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skness, Jon" userId="7e82e8ed-6496-46ab-8aa1-478ea61e94f3" providerId="ADAL" clId="{3ACF3277-A2FF-4ED4-A7B5-AE575FB6E9FE}"/>
    <pc:docChg chg="custSel addSld delSld modSld sldOrd">
      <pc:chgData name="Fiskness, Jon" userId="7e82e8ed-6496-46ab-8aa1-478ea61e94f3" providerId="ADAL" clId="{3ACF3277-A2FF-4ED4-A7B5-AE575FB6E9FE}" dt="2024-03-17T11:54:40.873" v="382" actId="20577"/>
      <pc:docMkLst>
        <pc:docMk/>
      </pc:docMkLst>
      <pc:sldChg chg="addSp delSp modSp mod">
        <pc:chgData name="Fiskness, Jon" userId="7e82e8ed-6496-46ab-8aa1-478ea61e94f3" providerId="ADAL" clId="{3ACF3277-A2FF-4ED4-A7B5-AE575FB6E9FE}" dt="2024-03-12T16:43:44.157" v="278" actId="207"/>
        <pc:sldMkLst>
          <pc:docMk/>
          <pc:sldMk cId="120659643" sldId="258"/>
        </pc:sldMkLst>
        <pc:spChg chg="mod">
          <ac:chgData name="Fiskness, Jon" userId="7e82e8ed-6496-46ab-8aa1-478ea61e94f3" providerId="ADAL" clId="{3ACF3277-A2FF-4ED4-A7B5-AE575FB6E9FE}" dt="2024-03-12T16:42:29.386" v="276" actId="1076"/>
          <ac:spMkLst>
            <pc:docMk/>
            <pc:sldMk cId="120659643" sldId="258"/>
            <ac:spMk id="2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1:47.142" v="272" actId="207"/>
          <ac:spMkLst>
            <pc:docMk/>
            <pc:sldMk cId="120659643" sldId="258"/>
            <ac:spMk id="23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3:44.157" v="278" actId="207"/>
          <ac:spMkLst>
            <pc:docMk/>
            <pc:sldMk cId="120659643" sldId="258"/>
            <ac:spMk id="30" creationId="{540CF0B5-6048-3F92-A621-3835C7304312}"/>
          </ac:spMkLst>
        </pc:spChg>
        <pc:spChg chg="mod">
          <ac:chgData name="Fiskness, Jon" userId="7e82e8ed-6496-46ab-8aa1-478ea61e94f3" providerId="ADAL" clId="{3ACF3277-A2FF-4ED4-A7B5-AE575FB6E9FE}" dt="2024-03-12T16:35:39.044" v="19" actId="1076"/>
          <ac:spMkLst>
            <pc:docMk/>
            <pc:sldMk cId="120659643" sldId="258"/>
            <ac:spMk id="33" creationId="{00000000-0000-0000-0000-000000000000}"/>
          </ac:spMkLst>
        </pc:spChg>
        <pc:spChg chg="del mod">
          <ac:chgData name="Fiskness, Jon" userId="7e82e8ed-6496-46ab-8aa1-478ea61e94f3" providerId="ADAL" clId="{3ACF3277-A2FF-4ED4-A7B5-AE575FB6E9FE}" dt="2024-03-12T16:35:01.581" v="3" actId="478"/>
          <ac:spMkLst>
            <pc:docMk/>
            <pc:sldMk cId="120659643" sldId="258"/>
            <ac:spMk id="44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1:47.142" v="272" actId="207"/>
          <ac:spMkLst>
            <pc:docMk/>
            <pc:sldMk cId="120659643" sldId="258"/>
            <ac:spMk id="46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1:47.142" v="272" actId="207"/>
          <ac:spMkLst>
            <pc:docMk/>
            <pc:sldMk cId="120659643" sldId="258"/>
            <ac:spMk id="50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1:47.142" v="272" actId="207"/>
          <ac:spMkLst>
            <pc:docMk/>
            <pc:sldMk cId="120659643" sldId="258"/>
            <ac:spMk id="52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1:47.142" v="272" actId="207"/>
          <ac:spMkLst>
            <pc:docMk/>
            <pc:sldMk cId="120659643" sldId="258"/>
            <ac:spMk id="54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3:20.469" v="277" actId="207"/>
          <ac:spMkLst>
            <pc:docMk/>
            <pc:sldMk cId="120659643" sldId="258"/>
            <ac:spMk id="76" creationId="{00000000-0000-0000-0000-000000000000}"/>
          </ac:spMkLst>
        </pc:spChg>
        <pc:cxnChg chg="mod">
          <ac:chgData name="Fiskness, Jon" userId="7e82e8ed-6496-46ab-8aa1-478ea61e94f3" providerId="ADAL" clId="{3ACF3277-A2FF-4ED4-A7B5-AE575FB6E9FE}" dt="2024-03-12T16:35:35.081" v="18" actId="1076"/>
          <ac:cxnSpMkLst>
            <pc:docMk/>
            <pc:sldMk cId="120659643" sldId="258"/>
            <ac:cxnSpMk id="25" creationId="{2BA89872-53A3-E2C9-AC27-98944F06D8E6}"/>
          </ac:cxnSpMkLst>
        </pc:cxnChg>
        <pc:cxnChg chg="add mod">
          <ac:chgData name="Fiskness, Jon" userId="7e82e8ed-6496-46ab-8aa1-478ea61e94f3" providerId="ADAL" clId="{3ACF3277-A2FF-4ED4-A7B5-AE575FB6E9FE}" dt="2024-03-12T16:42:18.003" v="275" actId="14100"/>
          <ac:cxnSpMkLst>
            <pc:docMk/>
            <pc:sldMk cId="120659643" sldId="258"/>
            <ac:cxnSpMk id="41" creationId="{DB90960D-FF8C-FDF1-FFA3-CC96A7789E6D}"/>
          </ac:cxnSpMkLst>
        </pc:cxnChg>
        <pc:cxnChg chg="del">
          <ac:chgData name="Fiskness, Jon" userId="7e82e8ed-6496-46ab-8aa1-478ea61e94f3" providerId="ADAL" clId="{3ACF3277-A2FF-4ED4-A7B5-AE575FB6E9FE}" dt="2024-03-12T16:35:04.192" v="4" actId="478"/>
          <ac:cxnSpMkLst>
            <pc:docMk/>
            <pc:sldMk cId="120659643" sldId="258"/>
            <ac:cxnSpMk id="53" creationId="{00000000-0000-0000-0000-000000000000}"/>
          </ac:cxnSpMkLst>
        </pc:cxnChg>
      </pc:sldChg>
      <pc:sldChg chg="modSp mod">
        <pc:chgData name="Fiskness, Jon" userId="7e82e8ed-6496-46ab-8aa1-478ea61e94f3" providerId="ADAL" clId="{3ACF3277-A2FF-4ED4-A7B5-AE575FB6E9FE}" dt="2024-03-17T11:54:40.873" v="382" actId="20577"/>
        <pc:sldMkLst>
          <pc:docMk/>
          <pc:sldMk cId="507484722" sldId="259"/>
        </pc:sldMkLst>
        <pc:spChg chg="mod">
          <ac:chgData name="Fiskness, Jon" userId="7e82e8ed-6496-46ab-8aa1-478ea61e94f3" providerId="ADAL" clId="{3ACF3277-A2FF-4ED4-A7B5-AE575FB6E9FE}" dt="2024-03-17T11:54:40.873" v="382" actId="20577"/>
          <ac:spMkLst>
            <pc:docMk/>
            <pc:sldMk cId="507484722" sldId="259"/>
            <ac:spMk id="3" creationId="{00000000-0000-0000-0000-000000000000}"/>
          </ac:spMkLst>
        </pc:spChg>
      </pc:sldChg>
      <pc:sldChg chg="addSp delSp modSp mod ord">
        <pc:chgData name="Fiskness, Jon" userId="7e82e8ed-6496-46ab-8aa1-478ea61e94f3" providerId="ADAL" clId="{3ACF3277-A2FF-4ED4-A7B5-AE575FB6E9FE}" dt="2024-03-12T16:46:54.469" v="307"/>
        <pc:sldMkLst>
          <pc:docMk/>
          <pc:sldMk cId="3420432215" sldId="260"/>
        </pc:sldMkLst>
        <pc:spChg chg="add mod">
          <ac:chgData name="Fiskness, Jon" userId="7e82e8ed-6496-46ab-8aa1-478ea61e94f3" providerId="ADAL" clId="{3ACF3277-A2FF-4ED4-A7B5-AE575FB6E9FE}" dt="2024-03-12T16:39:28.346" v="222"/>
          <ac:spMkLst>
            <pc:docMk/>
            <pc:sldMk cId="3420432215" sldId="260"/>
            <ac:spMk id="3" creationId="{B4EF212C-1F09-75E6-AE3F-52FA56BE444C}"/>
          </ac:spMkLst>
        </pc:spChg>
        <pc:spChg chg="del mod">
          <ac:chgData name="Fiskness, Jon" userId="7e82e8ed-6496-46ab-8aa1-478ea61e94f3" providerId="ADAL" clId="{3ACF3277-A2FF-4ED4-A7B5-AE575FB6E9FE}" dt="2024-03-12T16:39:39.989" v="226"/>
          <ac:spMkLst>
            <pc:docMk/>
            <pc:sldMk cId="3420432215" sldId="260"/>
            <ac:spMk id="9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39:48.887" v="228" actId="1076"/>
          <ac:spMkLst>
            <pc:docMk/>
            <pc:sldMk cId="3420432215" sldId="260"/>
            <ac:spMk id="14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0:07.334" v="230" actId="1076"/>
          <ac:spMkLst>
            <pc:docMk/>
            <pc:sldMk cId="3420432215" sldId="260"/>
            <ac:spMk id="32" creationId="{00000000-0000-0000-0000-000000000000}"/>
          </ac:spMkLst>
        </pc:spChg>
        <pc:spChg chg="mod">
          <ac:chgData name="Fiskness, Jon" userId="7e82e8ed-6496-46ab-8aa1-478ea61e94f3" providerId="ADAL" clId="{3ACF3277-A2FF-4ED4-A7B5-AE575FB6E9FE}" dt="2024-03-12T16:40:53.002" v="271" actId="1076"/>
          <ac:spMkLst>
            <pc:docMk/>
            <pc:sldMk cId="3420432215" sldId="260"/>
            <ac:spMk id="33" creationId="{00000000-0000-0000-0000-000000000000}"/>
          </ac:spMkLst>
        </pc:spChg>
      </pc:sldChg>
      <pc:sldChg chg="modSp mod">
        <pc:chgData name="Fiskness, Jon" userId="7e82e8ed-6496-46ab-8aa1-478ea61e94f3" providerId="ADAL" clId="{3ACF3277-A2FF-4ED4-A7B5-AE575FB6E9FE}" dt="2024-03-12T16:37:44.906" v="129" actId="20577"/>
        <pc:sldMkLst>
          <pc:docMk/>
          <pc:sldMk cId="4059679037" sldId="261"/>
        </pc:sldMkLst>
        <pc:spChg chg="mod">
          <ac:chgData name="Fiskness, Jon" userId="7e82e8ed-6496-46ab-8aa1-478ea61e94f3" providerId="ADAL" clId="{3ACF3277-A2FF-4ED4-A7B5-AE575FB6E9FE}" dt="2024-03-12T16:37:44.906" v="129" actId="20577"/>
          <ac:spMkLst>
            <pc:docMk/>
            <pc:sldMk cId="4059679037" sldId="261"/>
            <ac:spMk id="3" creationId="{00000000-0000-0000-0000-000000000000}"/>
          </ac:spMkLst>
        </pc:spChg>
      </pc:sldChg>
      <pc:sldChg chg="new del">
        <pc:chgData name="Fiskness, Jon" userId="7e82e8ed-6496-46ab-8aa1-478ea61e94f3" providerId="ADAL" clId="{3ACF3277-A2FF-4ED4-A7B5-AE575FB6E9FE}" dt="2024-03-12T16:37:58.499" v="131" actId="2696"/>
        <pc:sldMkLst>
          <pc:docMk/>
          <pc:sldMk cId="886821102" sldId="262"/>
        </pc:sldMkLst>
      </pc:sldChg>
      <pc:sldChg chg="addSp delSp modSp new mod">
        <pc:chgData name="Fiskness, Jon" userId="7e82e8ed-6496-46ab-8aa1-478ea61e94f3" providerId="ADAL" clId="{3ACF3277-A2FF-4ED4-A7B5-AE575FB6E9FE}" dt="2024-03-12T16:46:38.303" v="305" actId="962"/>
        <pc:sldMkLst>
          <pc:docMk/>
          <pc:sldMk cId="3337946480" sldId="262"/>
        </pc:sldMkLst>
        <pc:spChg chg="mod">
          <ac:chgData name="Fiskness, Jon" userId="7e82e8ed-6496-46ab-8aa1-478ea61e94f3" providerId="ADAL" clId="{3ACF3277-A2FF-4ED4-A7B5-AE575FB6E9FE}" dt="2024-03-12T16:46:04.356" v="302" actId="20577"/>
          <ac:spMkLst>
            <pc:docMk/>
            <pc:sldMk cId="3337946480" sldId="262"/>
            <ac:spMk id="2" creationId="{418982CA-B50C-54D8-1906-2777184D7C65}"/>
          </ac:spMkLst>
        </pc:spChg>
        <pc:spChg chg="del">
          <ac:chgData name="Fiskness, Jon" userId="7e82e8ed-6496-46ab-8aa1-478ea61e94f3" providerId="ADAL" clId="{3ACF3277-A2FF-4ED4-A7B5-AE575FB6E9FE}" dt="2024-03-12T16:46:34.917" v="303" actId="931"/>
          <ac:spMkLst>
            <pc:docMk/>
            <pc:sldMk cId="3337946480" sldId="262"/>
            <ac:spMk id="3" creationId="{5CBEF83F-BDC6-B5F4-A106-328B8CBDBC62}"/>
          </ac:spMkLst>
        </pc:spChg>
        <pc:picChg chg="add mod">
          <ac:chgData name="Fiskness, Jon" userId="7e82e8ed-6496-46ab-8aa1-478ea61e94f3" providerId="ADAL" clId="{3ACF3277-A2FF-4ED4-A7B5-AE575FB6E9FE}" dt="2024-03-12T16:46:38.303" v="305" actId="962"/>
          <ac:picMkLst>
            <pc:docMk/>
            <pc:sldMk cId="3337946480" sldId="262"/>
            <ac:picMk id="5" creationId="{011AB1DF-8D0F-FC8A-66E6-CFA2AADBAE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922EC0-B8F1-4B6E-BAB0-D8FF037A4DC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ESRI ArcGIS Enterprise Server Technologies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Douglas County/City of Superior ArcGIS Server Structure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068" y="5753089"/>
            <a:ext cx="990600" cy="9233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753204"/>
            <a:ext cx="81088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53204"/>
            <a:ext cx="81088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20283"/>
            <a:ext cx="990600" cy="9473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908" y="5753089"/>
            <a:ext cx="709664" cy="91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64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>
          <a:xfrm>
            <a:off x="228600" y="2090896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5624324" y="1538111"/>
            <a:ext cx="2078480" cy="4253089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2409861" y="1295400"/>
            <a:ext cx="2335274" cy="471932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7086600" y="1895059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6477000" y="448270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1075086" y="1114304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60072" y="2638370"/>
            <a:ext cx="2286000" cy="3352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13" y="0"/>
            <a:ext cx="3276600" cy="1143000"/>
          </a:xfrm>
        </p:spPr>
        <p:txBody>
          <a:bodyPr>
            <a:normAutofit/>
          </a:bodyPr>
          <a:lstStyle/>
          <a:p>
            <a:r>
              <a:rPr lang="en-US" dirty="0"/>
              <a:t>COSDC Range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2115595" y="304800"/>
            <a:ext cx="5638800" cy="5638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74297" y="1981377"/>
            <a:ext cx="143321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GISserver2011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35314" y="1673653"/>
            <a:ext cx="143321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GISserver2015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6477000" y="2667000"/>
            <a:ext cx="2286000" cy="3352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34041" y="2190213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00754" y="724258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3443229"/>
            <a:ext cx="1377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ESDGISserver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4343400"/>
            <a:ext cx="118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ForestryGIS</a:t>
            </a:r>
            <a:endParaRPr lang="en-US" dirty="0"/>
          </a:p>
        </p:txBody>
      </p:sp>
      <p:sp>
        <p:nvSpPr>
          <p:cNvPr id="15" name="Isosceles Triangle 14"/>
          <p:cNvSpPr/>
          <p:nvPr/>
        </p:nvSpPr>
        <p:spPr>
          <a:xfrm>
            <a:off x="1524000" y="304800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29984" y="135608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GISWEB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66613" y="4696798"/>
            <a:ext cx="9813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Spillman</a:t>
            </a:r>
            <a:r>
              <a:rPr lang="en-US" dirty="0"/>
              <a:t>-</a:t>
            </a:r>
          </a:p>
          <a:p>
            <a:pPr algn="ctr"/>
            <a:r>
              <a:rPr lang="en-US" dirty="0"/>
              <a:t>GIS-</a:t>
            </a:r>
          </a:p>
          <a:p>
            <a:pPr algn="ctr"/>
            <a:r>
              <a:rPr lang="en-US" dirty="0"/>
              <a:t>SQL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63625" y="1571228"/>
            <a:ext cx="10042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GISFabric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56389" y="4800600"/>
            <a:ext cx="109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GCSserver</a:t>
            </a:r>
            <a:endParaRPr lang="en-US" dirty="0"/>
          </a:p>
        </p:txBody>
      </p:sp>
      <p:sp>
        <p:nvSpPr>
          <p:cNvPr id="26" name="Isosceles Triangle 25"/>
          <p:cNvSpPr/>
          <p:nvPr/>
        </p:nvSpPr>
        <p:spPr>
          <a:xfrm>
            <a:off x="3201811" y="304800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loud 28"/>
          <p:cNvSpPr/>
          <p:nvPr/>
        </p:nvSpPr>
        <p:spPr>
          <a:xfrm>
            <a:off x="4706284" y="2827054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6891" y="229572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</a:t>
            </a:r>
          </a:p>
        </p:txBody>
      </p:sp>
      <p:sp>
        <p:nvSpPr>
          <p:cNvPr id="25" name="Isosceles Triangle 24"/>
          <p:cNvSpPr/>
          <p:nvPr/>
        </p:nvSpPr>
        <p:spPr>
          <a:xfrm>
            <a:off x="4872713" y="304292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009302" y="3094972"/>
            <a:ext cx="97840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GCS Web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33512" y="5239742"/>
            <a:ext cx="111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GCSServer</a:t>
            </a:r>
            <a:endParaRPr lang="en-US" dirty="0"/>
          </a:p>
        </p:txBody>
      </p:sp>
      <p:sp>
        <p:nvSpPr>
          <p:cNvPr id="32" name="Isosceles Triangle 31"/>
          <p:cNvSpPr/>
          <p:nvPr/>
        </p:nvSpPr>
        <p:spPr>
          <a:xfrm>
            <a:off x="272141" y="4088765"/>
            <a:ext cx="1091947" cy="1830862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273998" y="4598637"/>
            <a:ext cx="16303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Portal Servers</a:t>
            </a:r>
          </a:p>
          <a:p>
            <a:pPr algn="ctr"/>
            <a:r>
              <a:rPr lang="en-US" dirty="0"/>
              <a:t>ESDGISPORTAL</a:t>
            </a:r>
          </a:p>
          <a:p>
            <a:pPr algn="ctr"/>
            <a:r>
              <a:rPr lang="en-US" dirty="0"/>
              <a:t>PORTAL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EF212C-1F09-75E6-AE3F-52FA56BE444C}"/>
              </a:ext>
            </a:extLst>
          </p:cNvPr>
          <p:cNvSpPr txBox="1"/>
          <p:nvPr/>
        </p:nvSpPr>
        <p:spPr>
          <a:xfrm>
            <a:off x="331934" y="5392142"/>
            <a:ext cx="1009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BEACON</a:t>
            </a:r>
          </a:p>
          <a:p>
            <a:pPr algn="ctr"/>
            <a:r>
              <a:rPr lang="en-US" dirty="0"/>
              <a:t>GIS</a:t>
            </a:r>
          </a:p>
        </p:txBody>
      </p:sp>
    </p:spTree>
    <p:extLst>
      <p:ext uri="{BB962C8B-B14F-4D97-AF65-F5344CB8AC3E}">
        <p14:creationId xmlns:p14="http://schemas.microsoft.com/office/powerpoint/2010/main" val="342043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GIS Servers &amp; Related Servers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GISserver2011 – The Enterprise Server (SDE), ArcMap Concurrent License Server</a:t>
            </a:r>
            <a:br>
              <a:rPr lang="en-US" dirty="0"/>
            </a:br>
            <a:r>
              <a:rPr lang="en-US" sz="1400" dirty="0"/>
              <a:t>(“All” data flows through here)</a:t>
            </a:r>
          </a:p>
          <a:p>
            <a:r>
              <a:rPr lang="en-US" dirty="0"/>
              <a:t>GISserver2015 – File Server, but delivers Tyler Permitting data (ArcGIS Server)</a:t>
            </a:r>
          </a:p>
          <a:p>
            <a:r>
              <a:rPr lang="en-US" dirty="0" err="1"/>
              <a:t>GISFabric</a:t>
            </a:r>
            <a:r>
              <a:rPr lang="en-US" dirty="0"/>
              <a:t> – SDE, Parcel Fabric, limited users due to complexity of the data </a:t>
            </a:r>
          </a:p>
          <a:p>
            <a:r>
              <a:rPr lang="en-US" dirty="0"/>
              <a:t>GISWEB – Survey Doc Server, GIS data downloads and Image Server</a:t>
            </a:r>
          </a:p>
          <a:p>
            <a:r>
              <a:rPr lang="en-US" dirty="0" err="1"/>
              <a:t>ESDGISserver</a:t>
            </a:r>
            <a:r>
              <a:rPr lang="en-US" dirty="0"/>
              <a:t> – SDE server for ESD, ArcMap Concurrent License Server</a:t>
            </a:r>
          </a:p>
          <a:p>
            <a:r>
              <a:rPr lang="en-US" dirty="0" err="1"/>
              <a:t>ForestryGIS</a:t>
            </a:r>
            <a:r>
              <a:rPr lang="en-US" dirty="0"/>
              <a:t> – Arc Enterprise Server for Forestry, ArcMap Concurrent License Server</a:t>
            </a:r>
          </a:p>
          <a:p>
            <a:r>
              <a:rPr lang="en-US" dirty="0" err="1"/>
              <a:t>Spillman</a:t>
            </a:r>
            <a:r>
              <a:rPr lang="en-US" dirty="0"/>
              <a:t>-SQL-GIS - ArcGIS Server for 911</a:t>
            </a:r>
          </a:p>
          <a:p>
            <a:r>
              <a:rPr lang="en-US" dirty="0"/>
              <a:t>Portal - Arc Enterprise Server, delivers COSDC services to the web and also the media server, </a:t>
            </a:r>
            <a:r>
              <a:rPr lang="en-US" dirty="0" err="1"/>
              <a:t>ArcPro</a:t>
            </a:r>
            <a:r>
              <a:rPr lang="en-US" dirty="0"/>
              <a:t> Concurrent License Server</a:t>
            </a:r>
          </a:p>
          <a:p>
            <a:r>
              <a:rPr lang="en-US" dirty="0" err="1"/>
              <a:t>CityServices</a:t>
            </a:r>
            <a:r>
              <a:rPr lang="en-US" dirty="0"/>
              <a:t> – Design Elemental Framework, Permitting</a:t>
            </a:r>
          </a:p>
          <a:p>
            <a:r>
              <a:rPr lang="en-US" dirty="0" err="1"/>
              <a:t>GCSserver</a:t>
            </a:r>
            <a:r>
              <a:rPr lang="en-US" dirty="0"/>
              <a:t> – Owner data</a:t>
            </a:r>
          </a:p>
          <a:p>
            <a:r>
              <a:rPr lang="en-US" dirty="0"/>
              <a:t>Tyler Permitting – uses Portal Map Services</a:t>
            </a:r>
          </a:p>
          <a:p>
            <a:r>
              <a:rPr lang="en-US" dirty="0"/>
              <a:t>GIS-</a:t>
            </a:r>
            <a:r>
              <a:rPr lang="en-US" dirty="0" err="1"/>
              <a:t>FabricNew</a:t>
            </a:r>
            <a:r>
              <a:rPr lang="en-US" dirty="0"/>
              <a:t> – NEW ARCPRO Fabric Server</a:t>
            </a:r>
          </a:p>
          <a:p>
            <a:r>
              <a:rPr lang="en-US" dirty="0"/>
              <a:t>SPILLMANGIS-NEW – New </a:t>
            </a:r>
            <a:r>
              <a:rPr lang="en-US" dirty="0" err="1"/>
              <a:t>spillman</a:t>
            </a:r>
            <a:r>
              <a:rPr lang="en-US" dirty="0"/>
              <a:t> server to meet requirements of Spillman Upgrade</a:t>
            </a:r>
          </a:p>
          <a:p>
            <a:r>
              <a:rPr lang="en-US" dirty="0"/>
              <a:t>FISKYTEST – Test server for GIS deployments</a:t>
            </a:r>
          </a:p>
          <a:p>
            <a:r>
              <a:rPr lang="en-US" dirty="0"/>
              <a:t>BEACONGIS – File transfer server to Beacon (Schneider)for online site</a:t>
            </a:r>
          </a:p>
          <a:p>
            <a:r>
              <a:rPr lang="en-US" dirty="0"/>
              <a:t>Sup-App01 – Market </a:t>
            </a:r>
            <a:r>
              <a:rPr lang="en-US"/>
              <a:t>Drive Assessment Server</a:t>
            </a:r>
            <a:endParaRPr lang="en-US" dirty="0"/>
          </a:p>
          <a:p>
            <a:r>
              <a:rPr lang="en-US" dirty="0"/>
              <a:t>AGO – ArcGIS Online through ESRI (Cloud) Subscription based</a:t>
            </a:r>
          </a:p>
          <a:p>
            <a:r>
              <a:rPr lang="en-US" dirty="0"/>
              <a:t>ADC – Consumer (public) mapping Site Now </a:t>
            </a:r>
            <a:r>
              <a:rPr lang="en-US" dirty="0" err="1"/>
              <a:t>BeaconGIS</a:t>
            </a:r>
            <a:endParaRPr lang="en-US" dirty="0"/>
          </a:p>
          <a:p>
            <a:r>
              <a:rPr lang="en-US" dirty="0" err="1"/>
              <a:t>Pictometry</a:t>
            </a:r>
            <a:r>
              <a:rPr lang="en-US" dirty="0"/>
              <a:t> Connect – Aerial Photo Cloud Site  (Subscription based)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8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982CA-B50C-54D8-1906-2777184D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LANSWEEPER GIS ASSETS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11AB1DF-8D0F-FC8A-66E6-CFA2AADBAE0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58696"/>
            <a:ext cx="7772400" cy="3950208"/>
          </a:xfrm>
        </p:spPr>
      </p:pic>
    </p:spTree>
    <p:extLst>
      <p:ext uri="{BB962C8B-B14F-4D97-AF65-F5344CB8AC3E}">
        <p14:creationId xmlns:p14="http://schemas.microsoft.com/office/powerpoint/2010/main" val="33379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299" y="6060122"/>
            <a:ext cx="5867401" cy="655638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Server Structure/Organization Chart</a:t>
            </a:r>
          </a:p>
        </p:txBody>
      </p:sp>
      <p:sp>
        <p:nvSpPr>
          <p:cNvPr id="4" name="Oval 3"/>
          <p:cNvSpPr/>
          <p:nvPr/>
        </p:nvSpPr>
        <p:spPr>
          <a:xfrm>
            <a:off x="3581400" y="914400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itchFamily="34" charset="0"/>
                <a:cs typeface="Arial" pitchFamily="34" charset="0"/>
              </a:rPr>
              <a:t>Gisserver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2011 (SDE)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Center)</a:t>
            </a:r>
          </a:p>
        </p:txBody>
      </p:sp>
      <p:sp>
        <p:nvSpPr>
          <p:cNvPr id="5" name="Oval 4"/>
          <p:cNvSpPr/>
          <p:nvPr/>
        </p:nvSpPr>
        <p:spPr>
          <a:xfrm>
            <a:off x="6210300" y="914400"/>
            <a:ext cx="23622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Gisserver2015 (SDE)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Center) </a:t>
            </a:r>
          </a:p>
        </p:txBody>
      </p:sp>
      <p:sp>
        <p:nvSpPr>
          <p:cNvPr id="6" name="Oval 5"/>
          <p:cNvSpPr/>
          <p:nvPr/>
        </p:nvSpPr>
        <p:spPr>
          <a:xfrm>
            <a:off x="1118956" y="2600418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itchFamily="34" charset="0"/>
                <a:cs typeface="Arial" pitchFamily="34" charset="0"/>
              </a:rPr>
              <a:t>ForestryGIS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(SDE)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(Solon Springs) 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5791200" y="1600200"/>
            <a:ext cx="529514" cy="657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971800" y="1676400"/>
            <a:ext cx="762000" cy="8766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83276" y="2136246"/>
            <a:ext cx="1628080" cy="19748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Replication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701377" y="1850580"/>
            <a:ext cx="1189611" cy="25853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Replication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883824" y="1797728"/>
            <a:ext cx="164426" cy="7168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09800" y="350520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1409700" y="4038600"/>
            <a:ext cx="1600200" cy="762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Forestry Desktop GIS Users (10)</a:t>
            </a:r>
          </a:p>
        </p:txBody>
      </p:sp>
      <p:cxnSp>
        <p:nvCxnSpPr>
          <p:cNvPr id="51" name="Straight Arrow Connector 50"/>
          <p:cNvCxnSpPr>
            <a:cxnSpLocks/>
          </p:cNvCxnSpPr>
          <p:nvPr/>
        </p:nvCxnSpPr>
        <p:spPr>
          <a:xfrm>
            <a:off x="7467600" y="2922058"/>
            <a:ext cx="533400" cy="7928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7709586" y="3848100"/>
            <a:ext cx="1295400" cy="1143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ESD Desktop GIS Users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(25)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523575" y="1797728"/>
            <a:ext cx="2039275" cy="3460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749336" y="1879107"/>
            <a:ext cx="670264" cy="29976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076950" y="2212692"/>
            <a:ext cx="2019300" cy="657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ESDGIS (SDE)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(WWTP)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086600" y="5410200"/>
            <a:ext cx="1295400" cy="1143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Garage Desktop GIS Users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(5)</a:t>
            </a:r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>
          <a:xfrm flipH="1">
            <a:off x="1281719" y="1447800"/>
            <a:ext cx="2351838" cy="29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loud 30"/>
          <p:cNvSpPr/>
          <p:nvPr/>
        </p:nvSpPr>
        <p:spPr>
          <a:xfrm>
            <a:off x="1162420" y="223707"/>
            <a:ext cx="1438982" cy="3203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WWW(ADC)</a:t>
            </a:r>
          </a:p>
        </p:txBody>
      </p:sp>
      <p:sp>
        <p:nvSpPr>
          <p:cNvPr id="32" name="Cloud 31"/>
          <p:cNvSpPr/>
          <p:nvPr/>
        </p:nvSpPr>
        <p:spPr>
          <a:xfrm>
            <a:off x="7709586" y="93857"/>
            <a:ext cx="862914" cy="6178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WWW(ADC)</a:t>
            </a:r>
            <a:endParaRPr lang="en-US" dirty="0"/>
          </a:p>
        </p:txBody>
      </p:sp>
      <p:sp>
        <p:nvSpPr>
          <p:cNvPr id="35" name="Cloud 34"/>
          <p:cNvSpPr/>
          <p:nvPr/>
        </p:nvSpPr>
        <p:spPr>
          <a:xfrm>
            <a:off x="279584" y="375731"/>
            <a:ext cx="1067971" cy="88181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663" y="620243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Portal</a:t>
            </a:r>
          </a:p>
        </p:txBody>
      </p:sp>
      <p:sp>
        <p:nvSpPr>
          <p:cNvPr id="36" name="Cloud 35"/>
          <p:cNvSpPr/>
          <p:nvPr/>
        </p:nvSpPr>
        <p:spPr>
          <a:xfrm>
            <a:off x="123925" y="1409822"/>
            <a:ext cx="1067971" cy="88181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DC)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4204" y="1631188"/>
            <a:ext cx="1009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BEACON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250911"/>
            <a:ext cx="61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Tyler</a:t>
            </a:r>
          </a:p>
        </p:txBody>
      </p:sp>
      <p:cxnSp>
        <p:nvCxnSpPr>
          <p:cNvPr id="37" name="Straight Arrow Connector 36"/>
          <p:cNvCxnSpPr>
            <a:endCxn id="32" idx="1"/>
          </p:cNvCxnSpPr>
          <p:nvPr/>
        </p:nvCxnSpPr>
        <p:spPr>
          <a:xfrm flipV="1">
            <a:off x="8077200" y="711035"/>
            <a:ext cx="63843" cy="153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2" idx="2"/>
          </p:cNvCxnSpPr>
          <p:nvPr/>
        </p:nvCxnSpPr>
        <p:spPr>
          <a:xfrm flipV="1">
            <a:off x="5715000" y="402775"/>
            <a:ext cx="1997263" cy="5484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2452456" y="5049361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itchFamily="34" charset="0"/>
                <a:cs typeface="Arial" pitchFamily="34" charset="0"/>
              </a:rPr>
              <a:t>Spillman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-GIS-SQL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914900" y="3987800"/>
            <a:ext cx="1295400" cy="1143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Center Desktop GIS Users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(100)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51656" y="22518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176994" y="5592379"/>
            <a:ext cx="880406" cy="96082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Law/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911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(50)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2209800" y="5791200"/>
            <a:ext cx="533400" cy="268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loud 59"/>
          <p:cNvSpPr/>
          <p:nvPr/>
        </p:nvSpPr>
        <p:spPr>
          <a:xfrm>
            <a:off x="3552118" y="100724"/>
            <a:ext cx="1438982" cy="3203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WWW(ADC)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56587" y="111048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AGO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594562" y="430319"/>
            <a:ext cx="116908" cy="3572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1476598" y="908112"/>
            <a:ext cx="2093399" cy="2037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2209800" y="591391"/>
            <a:ext cx="1621748" cy="38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916039" y="1072534"/>
            <a:ext cx="404675" cy="7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4345710" y="2618125"/>
            <a:ext cx="1646811" cy="39798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latin typeface="Arial" pitchFamily="34" charset="0"/>
                <a:cs typeface="Arial" pitchFamily="34" charset="0"/>
              </a:rPr>
              <a:t>GCSserver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313654" y="3048000"/>
            <a:ext cx="162520" cy="8119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10F198-706C-38F2-D519-BB70243C605B}"/>
              </a:ext>
            </a:extLst>
          </p:cNvPr>
          <p:cNvCxnSpPr>
            <a:cxnSpLocks/>
          </p:cNvCxnSpPr>
          <p:nvPr/>
        </p:nvCxnSpPr>
        <p:spPr>
          <a:xfrm flipH="1" flipV="1">
            <a:off x="1209898" y="1070663"/>
            <a:ext cx="441758" cy="14824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1C7956F6-AB79-A008-2B95-A33A7716849E}"/>
              </a:ext>
            </a:extLst>
          </p:cNvPr>
          <p:cNvSpPr/>
          <p:nvPr/>
        </p:nvSpPr>
        <p:spPr>
          <a:xfrm>
            <a:off x="6818625" y="3041360"/>
            <a:ext cx="1646811" cy="397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ESDGISPORTAL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BA89872-53A3-E2C9-AC27-98944F06D8E6}"/>
              </a:ext>
            </a:extLst>
          </p:cNvPr>
          <p:cNvCxnSpPr>
            <a:cxnSpLocks/>
          </p:cNvCxnSpPr>
          <p:nvPr/>
        </p:nvCxnSpPr>
        <p:spPr>
          <a:xfrm>
            <a:off x="1299162" y="935869"/>
            <a:ext cx="5486506" cy="210213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540CF0B5-6048-3F92-A621-3835C7304312}"/>
              </a:ext>
            </a:extLst>
          </p:cNvPr>
          <p:cNvSpPr/>
          <p:nvPr/>
        </p:nvSpPr>
        <p:spPr>
          <a:xfrm>
            <a:off x="1449055" y="1417880"/>
            <a:ext cx="1217945" cy="4327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BEACONGIS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B90960D-FF8C-FDF1-FFA3-CC96A7789E6D}"/>
              </a:ext>
            </a:extLst>
          </p:cNvPr>
          <p:cNvCxnSpPr>
            <a:cxnSpLocks/>
          </p:cNvCxnSpPr>
          <p:nvPr/>
        </p:nvCxnSpPr>
        <p:spPr>
          <a:xfrm flipH="1">
            <a:off x="1981199" y="480380"/>
            <a:ext cx="1768137" cy="21200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GIS Servers Retired or Being Retired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ForestryGIS</a:t>
            </a:r>
            <a:r>
              <a:rPr lang="en-US" dirty="0"/>
              <a:t>-OLD </a:t>
            </a:r>
          </a:p>
          <a:p>
            <a:r>
              <a:rPr lang="en-US" dirty="0"/>
              <a:t>CITYSERVICES</a:t>
            </a:r>
          </a:p>
          <a:p>
            <a:r>
              <a:rPr lang="en-US" dirty="0" err="1"/>
              <a:t>GISAssets</a:t>
            </a:r>
            <a:endParaRPr lang="en-US" dirty="0"/>
          </a:p>
          <a:p>
            <a:r>
              <a:rPr lang="en-US" dirty="0"/>
              <a:t>ESDGISSERVER-OLD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7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333</TotalTime>
  <Words>362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Perpetua</vt:lpstr>
      <vt:lpstr>Wingdings 2</vt:lpstr>
      <vt:lpstr>Equity</vt:lpstr>
      <vt:lpstr>Douglas County/City of Superior ArcGIS Server Structure</vt:lpstr>
      <vt:lpstr>COSDC Range</vt:lpstr>
      <vt:lpstr>GIS Servers &amp; Related Servers </vt:lpstr>
      <vt:lpstr>LANSWEEPER GIS ASSETS</vt:lpstr>
      <vt:lpstr>Server Structure/Organization Chart</vt:lpstr>
      <vt:lpstr>GIS Servers Retired or Being Retired</vt:lpstr>
    </vt:vector>
  </TitlesOfParts>
  <Company>City of Superior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Douglas County/City of Superior ArcGIS Replication Data</dc:title>
  <dc:creator>Fiskness, Jon</dc:creator>
  <cp:lastModifiedBy>Information Services</cp:lastModifiedBy>
  <cp:revision>36</cp:revision>
  <cp:lastPrinted>2018-04-18T14:53:09Z</cp:lastPrinted>
  <dcterms:created xsi:type="dcterms:W3CDTF">2011-08-30T13:04:38Z</dcterms:created>
  <dcterms:modified xsi:type="dcterms:W3CDTF">2024-03-19T14:44:22Z</dcterms:modified>
</cp:coreProperties>
</file>