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6"/>
  </p:handoutMasterIdLst>
  <p:sldIdLst>
    <p:sldId id="256" r:id="rId2"/>
    <p:sldId id="320" r:id="rId3"/>
    <p:sldId id="324" r:id="rId4"/>
    <p:sldId id="323" r:id="rId5"/>
    <p:sldId id="325" r:id="rId6"/>
    <p:sldId id="322" r:id="rId7"/>
    <p:sldId id="296" r:id="rId8"/>
    <p:sldId id="307" r:id="rId9"/>
    <p:sldId id="361" r:id="rId10"/>
    <p:sldId id="316" r:id="rId11"/>
    <p:sldId id="335" r:id="rId12"/>
    <p:sldId id="319" r:id="rId13"/>
    <p:sldId id="328" r:id="rId14"/>
    <p:sldId id="338" r:id="rId15"/>
    <p:sldId id="298" r:id="rId16"/>
    <p:sldId id="336" r:id="rId17"/>
    <p:sldId id="337" r:id="rId18"/>
    <p:sldId id="362" r:id="rId19"/>
    <p:sldId id="302" r:id="rId20"/>
    <p:sldId id="303" r:id="rId21"/>
    <p:sldId id="278" r:id="rId22"/>
    <p:sldId id="294" r:id="rId23"/>
    <p:sldId id="343" r:id="rId24"/>
    <p:sldId id="350" r:id="rId25"/>
    <p:sldId id="355" r:id="rId26"/>
    <p:sldId id="359" r:id="rId27"/>
    <p:sldId id="353" r:id="rId28"/>
    <p:sldId id="354" r:id="rId29"/>
    <p:sldId id="360" r:id="rId30"/>
    <p:sldId id="358" r:id="rId31"/>
    <p:sldId id="356" r:id="rId32"/>
    <p:sldId id="364" r:id="rId33"/>
    <p:sldId id="363" r:id="rId34"/>
    <p:sldId id="309" r:id="rId3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233D63-D7FE-495F-9595-52990B8ECB3C}" v="3" dt="2023-11-30T13:07:55.2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91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9" y="5"/>
            <a:ext cx="3038317" cy="464264"/>
          </a:xfrm>
          <a:prstGeom prst="rect">
            <a:avLst/>
          </a:prstGeom>
        </p:spPr>
        <p:txBody>
          <a:bodyPr vert="horz" lIns="91212" tIns="45607" rIns="91212" bIns="4560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500" y="5"/>
            <a:ext cx="3038317" cy="464264"/>
          </a:xfrm>
          <a:prstGeom prst="rect">
            <a:avLst/>
          </a:prstGeom>
        </p:spPr>
        <p:txBody>
          <a:bodyPr vert="horz" lIns="91212" tIns="45607" rIns="91212" bIns="45607" rtlCol="0"/>
          <a:lstStyle>
            <a:lvl1pPr algn="r">
              <a:defRPr sz="1200"/>
            </a:lvl1pPr>
          </a:lstStyle>
          <a:p>
            <a:fld id="{809FB890-DCE1-46C6-8116-778A87F020B9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9" y="8830551"/>
            <a:ext cx="3038317" cy="464264"/>
          </a:xfrm>
          <a:prstGeom prst="rect">
            <a:avLst/>
          </a:prstGeom>
        </p:spPr>
        <p:txBody>
          <a:bodyPr vert="horz" lIns="91212" tIns="45607" rIns="91212" bIns="4560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500" y="8830551"/>
            <a:ext cx="3038317" cy="464264"/>
          </a:xfrm>
          <a:prstGeom prst="rect">
            <a:avLst/>
          </a:prstGeom>
        </p:spPr>
        <p:txBody>
          <a:bodyPr vert="horz" lIns="91212" tIns="45607" rIns="91212" bIns="45607" rtlCol="0" anchor="b"/>
          <a:lstStyle>
            <a:lvl1pPr algn="r">
              <a:defRPr sz="1200"/>
            </a:lvl1pPr>
          </a:lstStyle>
          <a:p>
            <a:fld id="{2CB2F958-B22A-4BD6-ACE2-16F556EDE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61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232104D7-56AB-4D02-AB51-7548721B5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232104D7-56AB-4D02-AB51-7548721B5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232104D7-56AB-4D02-AB51-7548721B5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232104D7-56AB-4D02-AB51-7548721B5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232104D7-56AB-4D02-AB51-7548721B5F5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sdc.us/surveyors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superiordcgis.org/portal/apps/webappviewer/index.html?id=b2eeeb1a43124ffbb0e0db2ad2a3f65b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ci.superior.wi.us/474/Geospatial-Data-GIS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portal.superiordcgis.org/portal/apps/webappviewer/index.html?id=cccdec273dc342828351bc3bca1e49ee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486875" y="3490374"/>
            <a:ext cx="5985159" cy="1606102"/>
          </a:xfrm>
        </p:spPr>
        <p:txBody>
          <a:bodyPr>
            <a:normAutofit fontScale="90000"/>
          </a:bodyPr>
          <a:lstStyle/>
          <a:p>
            <a:r>
              <a:rPr lang="en-US" dirty="0"/>
              <a:t>Douglas County Wisconsin Statewide Parcel Initiative Report 2023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December 8, 2023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60980"/>
            <a:ext cx="1371600" cy="131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74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Vacated Streets and Alleys Documented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200" y="57912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97782" y="152400"/>
            <a:ext cx="469506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3126 Vacated Streets &amp; Alleys Documented</a:t>
            </a:r>
          </a:p>
          <a:p>
            <a:pPr algn="ctr"/>
            <a:r>
              <a:rPr lang="en-US" dirty="0"/>
              <a:t>In Fabric 2023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49" y="914400"/>
            <a:ext cx="504912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3383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Vacated Streets and Alleys Documented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200" y="57912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97782" y="152400"/>
            <a:ext cx="1454244" cy="203132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/>
              <a:t>2017 = 2678</a:t>
            </a:r>
          </a:p>
          <a:p>
            <a:r>
              <a:rPr lang="en-US" dirty="0"/>
              <a:t>2018 = 2733</a:t>
            </a:r>
          </a:p>
          <a:p>
            <a:r>
              <a:rPr lang="en-US" dirty="0"/>
              <a:t>2019 = 2756</a:t>
            </a:r>
          </a:p>
          <a:p>
            <a:r>
              <a:rPr lang="en-US" dirty="0"/>
              <a:t>2020 = 2765</a:t>
            </a:r>
          </a:p>
          <a:p>
            <a:r>
              <a:rPr lang="en-US" dirty="0"/>
              <a:t>2021 = 2770</a:t>
            </a:r>
          </a:p>
          <a:p>
            <a:r>
              <a:rPr lang="en-US" dirty="0"/>
              <a:t>2022 = 2784</a:t>
            </a:r>
          </a:p>
          <a:p>
            <a:r>
              <a:rPr lang="en-US" dirty="0"/>
              <a:t>2023 = 3126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0"/>
            <a:ext cx="5170418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18241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Condos in the Fabric - 2022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200" y="57912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97782" y="0"/>
            <a:ext cx="49128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19 Condo Plat boundaries</a:t>
            </a:r>
          </a:p>
          <a:p>
            <a:r>
              <a:rPr lang="en-US" sz="1200" dirty="0"/>
              <a:t>108 Tax Parcels </a:t>
            </a:r>
          </a:p>
          <a:p>
            <a:r>
              <a:rPr lang="en-US" sz="1200" dirty="0"/>
              <a:t>180 Associated parcel features</a:t>
            </a:r>
          </a:p>
          <a:p>
            <a:r>
              <a:rPr lang="en-US" sz="1200"/>
              <a:t>301 </a:t>
            </a:r>
            <a:r>
              <a:rPr lang="en-US" sz="1200" dirty="0"/>
              <a:t>Total Parcel Fabric elements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684" y="990600"/>
            <a:ext cx="4686966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56899" y="4191000"/>
            <a:ext cx="15804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2016 – 94 </a:t>
            </a:r>
          </a:p>
          <a:p>
            <a:r>
              <a:rPr lang="en-US" dirty="0"/>
              <a:t>2017 – 105</a:t>
            </a:r>
          </a:p>
          <a:p>
            <a:r>
              <a:rPr lang="en-US" dirty="0"/>
              <a:t>2018 – 107</a:t>
            </a:r>
          </a:p>
          <a:p>
            <a:r>
              <a:rPr lang="en-US" dirty="0"/>
              <a:t>2019 – 109</a:t>
            </a:r>
          </a:p>
          <a:p>
            <a:r>
              <a:rPr lang="en-US" dirty="0"/>
              <a:t>2020 – 109</a:t>
            </a:r>
          </a:p>
          <a:p>
            <a:r>
              <a:rPr lang="en-US" dirty="0"/>
              <a:t>2021 - 109</a:t>
            </a:r>
          </a:p>
          <a:p>
            <a:r>
              <a:rPr lang="en-US" dirty="0"/>
              <a:t>2022 – 109</a:t>
            </a:r>
          </a:p>
          <a:p>
            <a:r>
              <a:rPr lang="en-US" dirty="0"/>
              <a:t>2023 - 108</a:t>
            </a:r>
          </a:p>
        </p:txBody>
      </p:sp>
    </p:spTree>
    <p:extLst>
      <p:ext uri="{BB962C8B-B14F-4D97-AF65-F5344CB8AC3E}">
        <p14:creationId xmlns:p14="http://schemas.microsoft.com/office/powerpoint/2010/main" val="219751480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V9 Benchmark Status for PLSS Corner Integration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EB238E-1793-5CB6-3C1A-6EFD183C8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422581"/>
            <a:ext cx="4983618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8595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Documents Inventory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5213" y="76200"/>
            <a:ext cx="4953000" cy="36625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Douglas County Surveyor Control Summary </a:t>
            </a:r>
          </a:p>
          <a:p>
            <a:pPr algn="ctr"/>
            <a:r>
              <a:rPr lang="en-US" dirty="0"/>
              <a:t>2023 (As </a:t>
            </a:r>
            <a:r>
              <a:rPr lang="en-US"/>
              <a:t>of 12/4/2023</a:t>
            </a:r>
            <a:r>
              <a:rPr lang="en-US" dirty="0"/>
              <a:t>)</a:t>
            </a:r>
          </a:p>
          <a:p>
            <a:endParaRPr lang="en-US" sz="1400" dirty="0"/>
          </a:p>
          <a:p>
            <a:r>
              <a:rPr lang="en-US" sz="1400" dirty="0"/>
              <a:t>Centerline Monuments = 10</a:t>
            </a:r>
          </a:p>
          <a:p>
            <a:r>
              <a:rPr lang="en-US" sz="1400" dirty="0"/>
              <a:t>Section Corners = 85</a:t>
            </a:r>
          </a:p>
          <a:p>
            <a:r>
              <a:rPr lang="en-US" sz="1400" dirty="0"/>
              <a:t>Section Corners via the County Bounty System = 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Contracted Section Corners = 35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New Collected Corners = 20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Survey Site , </a:t>
            </a:r>
            <a:r>
              <a:rPr lang="en-US" sz="1400" u="sng" dirty="0">
                <a:hlinkClick r:id="rId2"/>
              </a:rPr>
              <a:t>http://www.superiordcgis.org/surveyors/</a:t>
            </a:r>
            <a:endParaRPr lang="en-US" sz="1400" dirty="0"/>
          </a:p>
          <a:p>
            <a:r>
              <a:rPr lang="en-US" sz="1400" dirty="0"/>
              <a:t>Updated with new corners and current links to survey docs.  Currently being taken down  due to software sun setting.</a:t>
            </a:r>
          </a:p>
          <a:p>
            <a:r>
              <a:rPr lang="en-US" sz="1400" dirty="0"/>
              <a:t>We also added Survey data to the County GIS Online Site at </a:t>
            </a:r>
            <a:r>
              <a:rPr lang="en-US" sz="1400" u="sng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http://douglascowi.wgxtreme.com/</a:t>
            </a:r>
            <a:endParaRPr lang="en-US" u="sng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6796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Documents Inventory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5213" y="76200"/>
            <a:ext cx="4953000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Georeferenced  Survey Documents Inventory</a:t>
            </a:r>
          </a:p>
          <a:p>
            <a:endParaRPr lang="en-US" sz="1400" dirty="0"/>
          </a:p>
          <a:p>
            <a:r>
              <a:rPr lang="en-US" sz="1400" dirty="0"/>
              <a:t>6047 Total Documents</a:t>
            </a:r>
          </a:p>
          <a:p>
            <a:r>
              <a:rPr lang="en-US" sz="1400" dirty="0"/>
              <a:t>ALTA  = 81</a:t>
            </a:r>
          </a:p>
          <a:p>
            <a:r>
              <a:rPr lang="en-US" sz="1400" dirty="0"/>
              <a:t>Certified Survey Maps = 1614</a:t>
            </a:r>
          </a:p>
          <a:p>
            <a:r>
              <a:rPr lang="en-US" sz="1400" dirty="0"/>
              <a:t>Site Plans = 211</a:t>
            </a:r>
          </a:p>
          <a:p>
            <a:r>
              <a:rPr lang="en-US" sz="1400" dirty="0"/>
              <a:t>Maps of Survey = 3468</a:t>
            </a:r>
          </a:p>
          <a:p>
            <a:r>
              <a:rPr lang="en-US" sz="1400" dirty="0"/>
              <a:t>Plats = 673</a:t>
            </a:r>
          </a:p>
          <a:p>
            <a:endParaRPr lang="en-US" sz="1400" dirty="0"/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573" y="1995377"/>
            <a:ext cx="418422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46370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Street Centerline Monuments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2427" y="76200"/>
            <a:ext cx="4953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City of Superior Street Centerline Monuments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Attributed Monuments = 517 </a:t>
            </a:r>
            <a:r>
              <a:rPr lang="en-US" sz="1400" dirty="0">
                <a:solidFill>
                  <a:srgbClr val="FF0000"/>
                </a:solidFill>
              </a:rPr>
              <a:t>(Red)</a:t>
            </a:r>
          </a:p>
          <a:p>
            <a:pPr algn="ctr"/>
            <a:r>
              <a:rPr lang="en-US" sz="1400" dirty="0"/>
              <a:t>Unattributed Monuments </a:t>
            </a:r>
            <a:r>
              <a:rPr lang="en-US" sz="1400"/>
              <a:t>= 539 </a:t>
            </a:r>
            <a:r>
              <a:rPr lang="en-US" sz="1400" dirty="0">
                <a:solidFill>
                  <a:srgbClr val="00B050"/>
                </a:solidFill>
              </a:rPr>
              <a:t>(Green)</a:t>
            </a:r>
          </a:p>
          <a:p>
            <a:pPr algn="ctr"/>
            <a:endParaRPr lang="en-US" sz="1400" dirty="0">
              <a:solidFill>
                <a:srgbClr val="00B050"/>
              </a:solidFill>
            </a:endParaRPr>
          </a:p>
          <a:p>
            <a:endParaRPr lang="en-US" sz="1400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437" y="2133600"/>
            <a:ext cx="5559660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35156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Street Centerline Monument Record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2427" y="76200"/>
            <a:ext cx="4953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City of Superior Street Centerline Monument Record Sample</a:t>
            </a:r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3B118C-D046-B615-06E5-3ABC9BA527A9}"/>
              </a:ext>
            </a:extLst>
          </p:cNvPr>
          <p:cNvSpPr txBox="1"/>
          <p:nvPr/>
        </p:nvSpPr>
        <p:spPr>
          <a:xfrm>
            <a:off x="3048000" y="4572000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 CMPRs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C1543-214E-CF15-0937-8A60DD5F9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053" y="685800"/>
            <a:ext cx="468647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3040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North points GEODOCS Survey App/Management System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2427" y="762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North points GEODOCS Survey App/Management System</a:t>
            </a:r>
            <a:endParaRPr lang="en-US" sz="14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DF3F1-5257-B259-E243-8CDD4C07B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612" y="3291574"/>
            <a:ext cx="6511408" cy="349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7562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Brule Area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533400"/>
            <a:ext cx="3393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Brule Area Adjustment to PLSS</a:t>
            </a:r>
          </a:p>
          <a:p>
            <a:r>
              <a:rPr lang="en-US" dirty="0"/>
              <a:t>Yellow = Before Adjustment</a:t>
            </a:r>
          </a:p>
          <a:p>
            <a:r>
              <a:rPr lang="en-US" dirty="0"/>
              <a:t>Red= After Adjustment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796" y="2209800"/>
            <a:ext cx="55372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18888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 Statewide Parcel Initiative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0" y="304800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 20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50" y="152400"/>
            <a:ext cx="494594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24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n-US" dirty="0" err="1"/>
              <a:t>Minnesuing</a:t>
            </a:r>
            <a:r>
              <a:rPr lang="en-US" dirty="0"/>
              <a:t> Lake</a:t>
            </a:r>
            <a:br>
              <a:rPr lang="en-US" dirty="0"/>
            </a:br>
            <a:r>
              <a:rPr lang="en-US" dirty="0"/>
              <a:t>Adjustment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8200" y="838200"/>
            <a:ext cx="3106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 = Before Adjustment</a:t>
            </a:r>
          </a:p>
          <a:p>
            <a:r>
              <a:rPr lang="en-US" dirty="0"/>
              <a:t>Red = After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04" y="2133600"/>
            <a:ext cx="5557696" cy="433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42351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471125 Adjustment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8200" y="838200"/>
            <a:ext cx="3106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 = Before Adjustment</a:t>
            </a:r>
          </a:p>
          <a:p>
            <a:r>
              <a:rPr lang="en-US" dirty="0"/>
              <a:t>Red= After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057400"/>
            <a:ext cx="5548368" cy="430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23609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Wisconsin Point</a:t>
            </a:r>
            <a:br>
              <a:rPr lang="en-US" dirty="0"/>
            </a:br>
            <a:r>
              <a:rPr lang="en-US" dirty="0"/>
              <a:t>Adjustment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73747" y="198047"/>
            <a:ext cx="3106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 = Before Adjustment</a:t>
            </a:r>
          </a:p>
          <a:p>
            <a:r>
              <a:rPr lang="en-US" dirty="0"/>
              <a:t>Red = After Adjustment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662" y="1981200"/>
            <a:ext cx="540842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77268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 Information Office’s NextGen911 Activities in 2023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8600" y="228600"/>
            <a:ext cx="496948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NextGen911(NG911) is a Federally required upgrade to the CAD/911 systems throughout the nation.  Wisconsin is developing standards and requirements for County systems to meet.  NG911is a fully GIS integrated system with stringent requirements that must be met.</a:t>
            </a:r>
          </a:p>
          <a:p>
            <a:endParaRPr lang="en-US" dirty="0"/>
          </a:p>
          <a:p>
            <a:r>
              <a:rPr lang="en-US" dirty="0"/>
              <a:t>Douglas County NG911 Activities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CAD911/GIS data assessment in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Budgeting for GIS staff assistance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Continued monitoring of the State’s NG911 recommendations and needed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Implementation of GIS data changes as required by the State and Federal governments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Challenges for LIO in NG911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Address system used by Douglas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Migration of current data to required schema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Future maintenance needs and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1147763" cy="11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8938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City Polling Locations Lookup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"/>
            <a:ext cx="1478009" cy="83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400" y="362876"/>
            <a:ext cx="5105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City Poll Site Lookup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https://portal.superiordcgis.org/portal/apps/webappviewer/index.html?id=b2eeeb1a43124ffbb0e0db2ad2a3f65b</a:t>
            </a:r>
            <a:endParaRPr lang="en-US" dirty="0"/>
          </a:p>
          <a:p>
            <a:endParaRPr lang="en-US" dirty="0"/>
          </a:p>
          <a:p>
            <a:r>
              <a:rPr lang="en-US" dirty="0"/>
              <a:t>Views = 2800</a:t>
            </a:r>
          </a:p>
        </p:txBody>
      </p:sp>
      <p:pic>
        <p:nvPicPr>
          <p:cNvPr id="1026" name="Picture 2" descr="Map Legend Opens in new wind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172" y="3200400"/>
            <a:ext cx="5811856" cy="320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53903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Geospatial Data Downloads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0" y="198047"/>
            <a:ext cx="5105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City/County LIO currently has nearly all it’s GIS data available for download (free)it’s been in place since 2010</a:t>
            </a:r>
          </a:p>
          <a:p>
            <a:endParaRPr lang="en-US" dirty="0"/>
          </a:p>
          <a:p>
            <a:r>
              <a:rPr lang="en-US" sz="1400" dirty="0">
                <a:hlinkClick r:id="rId2"/>
              </a:rPr>
              <a:t>http://www.ci.superior.wi.us/474/Geospatial-Data-GIS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749" y="2286000"/>
            <a:ext cx="563609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1912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City/County Aerial Photos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62876"/>
            <a:ext cx="539571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City/County Aerial Photos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2023 City Only</a:t>
            </a:r>
          </a:p>
          <a:p>
            <a:pPr algn="ctr"/>
            <a:r>
              <a:rPr lang="en-US" sz="2800" dirty="0"/>
              <a:t>2022</a:t>
            </a:r>
          </a:p>
          <a:p>
            <a:pPr algn="ctr"/>
            <a:r>
              <a:rPr lang="en-US" sz="2800" dirty="0"/>
              <a:t>2019</a:t>
            </a:r>
          </a:p>
          <a:p>
            <a:pPr algn="ctr"/>
            <a:r>
              <a:rPr lang="en-US" sz="2800" dirty="0"/>
              <a:t>2016</a:t>
            </a:r>
          </a:p>
          <a:p>
            <a:pPr algn="ctr"/>
            <a:r>
              <a:rPr lang="en-US" sz="2800" dirty="0"/>
              <a:t>2013</a:t>
            </a:r>
          </a:p>
          <a:p>
            <a:pPr algn="ctr"/>
            <a:r>
              <a:rPr lang="en-US" sz="2800" dirty="0"/>
              <a:t>2009</a:t>
            </a:r>
          </a:p>
          <a:p>
            <a:pPr algn="ctr"/>
            <a:r>
              <a:rPr lang="en-US" sz="2800" dirty="0"/>
              <a:t>2006</a:t>
            </a:r>
          </a:p>
          <a:p>
            <a:pPr algn="ctr"/>
            <a:r>
              <a:rPr lang="en-US" sz="2800" dirty="0"/>
              <a:t>1999</a:t>
            </a:r>
          </a:p>
          <a:p>
            <a:pPr algn="ctr"/>
            <a:r>
              <a:rPr lang="en-US" sz="2800" dirty="0"/>
              <a:t>1986</a:t>
            </a:r>
          </a:p>
          <a:p>
            <a:pPr algn="ctr"/>
            <a:r>
              <a:rPr lang="en-US" sz="2800" dirty="0"/>
              <a:t>1973</a:t>
            </a:r>
          </a:p>
          <a:p>
            <a:pPr algn="ctr"/>
            <a:r>
              <a:rPr lang="en-US" sz="2800" dirty="0"/>
              <a:t>1962</a:t>
            </a:r>
          </a:p>
          <a:p>
            <a:pPr algn="ctr"/>
            <a:r>
              <a:rPr lang="en-US" sz="2800" dirty="0"/>
              <a:t>1948</a:t>
            </a:r>
          </a:p>
          <a:p>
            <a:pPr algn="ctr"/>
            <a:r>
              <a:rPr lang="en-US" sz="2800" dirty="0"/>
              <a:t>1938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8112223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 Information Office’s Mobile /online Presence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152400"/>
            <a:ext cx="53957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City/County Portal Servers in 2020-2023</a:t>
            </a:r>
            <a:endParaRPr lang="en-US" dirty="0"/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City/County COSDC Enterprise Server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https://portal.superiordcgis.org/portal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2819400"/>
            <a:ext cx="5776718" cy="297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53049" y="6066087"/>
            <a:ext cx="5457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Currently working on an permissions and training</a:t>
            </a:r>
          </a:p>
          <a:p>
            <a:pPr algn="ctr"/>
            <a:r>
              <a:rPr lang="en-US" dirty="0"/>
              <a:t>for 2023</a:t>
            </a:r>
          </a:p>
        </p:txBody>
      </p:sp>
    </p:spTree>
    <p:extLst>
      <p:ext uri="{BB962C8B-B14F-4D97-AF65-F5344CB8AC3E}">
        <p14:creationId xmlns:p14="http://schemas.microsoft.com/office/powerpoint/2010/main" val="58987319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 Information Office’s Mobile /online Presence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62876"/>
            <a:ext cx="53957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City/County Map Services</a:t>
            </a:r>
          </a:p>
          <a:p>
            <a:pPr algn="ctr"/>
            <a:endParaRPr lang="en-US" sz="2800" dirty="0"/>
          </a:p>
          <a:p>
            <a:pPr algn="ctr"/>
            <a:r>
              <a:rPr lang="en-US" dirty="0">
                <a:hlinkClick r:id="rId2"/>
              </a:rPr>
              <a:t>https://portal.superiordcgis.org/portal/apps/webappviewer/index.html?id=cccdec273dc342828351bc3bca1e49ee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62247"/>
            <a:ext cx="3261024" cy="452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1021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 Information Office’s Mobile /online Presence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62876"/>
            <a:ext cx="53957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City/County </a:t>
            </a:r>
            <a:br>
              <a:rPr lang="en-US" sz="2800" dirty="0"/>
            </a:br>
            <a:r>
              <a:rPr lang="en-US" sz="2800" dirty="0"/>
              <a:t>Portals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Total of  Items</a:t>
            </a:r>
          </a:p>
          <a:p>
            <a:pPr algn="ctr"/>
            <a:r>
              <a:rPr lang="en-US" sz="2800" dirty="0"/>
              <a:t>Servers = 4</a:t>
            </a:r>
          </a:p>
          <a:p>
            <a:pPr algn="ctr"/>
            <a:r>
              <a:rPr lang="en-US" sz="2800" dirty="0"/>
              <a:t>Apps = 121</a:t>
            </a:r>
          </a:p>
          <a:p>
            <a:pPr algn="ctr"/>
            <a:r>
              <a:rPr lang="en-US" sz="2800" dirty="0"/>
              <a:t>Dashboard = 30</a:t>
            </a:r>
          </a:p>
          <a:p>
            <a:pPr algn="ctr"/>
            <a:r>
              <a:rPr lang="en-US" sz="2800" dirty="0"/>
              <a:t>Map Services = 442</a:t>
            </a:r>
          </a:p>
          <a:p>
            <a:pPr algn="ctr"/>
            <a:r>
              <a:rPr lang="en-US" sz="2800" dirty="0"/>
              <a:t>Image Services = 89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994" y="4267200"/>
            <a:ext cx="1768581" cy="2454122"/>
          </a:xfrm>
          <a:prstGeom prst="rect">
            <a:avLst/>
          </a:prstGeom>
        </p:spPr>
      </p:pic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48FECC7E-D79C-CB13-F6F0-7D503D91F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27" y="4438045"/>
            <a:ext cx="4348841" cy="210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973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 Statewide Parcel Initiative</a:t>
            </a:r>
            <a:br>
              <a:rPr lang="en-US" dirty="0"/>
            </a:br>
            <a:r>
              <a:rPr lang="en-US" dirty="0"/>
              <a:t>Now at V7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183974"/>
            <a:ext cx="149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Benchmarks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84589"/>
            <a:ext cx="4724400" cy="611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6140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City/County Beacon GIS Site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62876"/>
            <a:ext cx="53957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Douglas County </a:t>
            </a:r>
            <a:r>
              <a:rPr lang="en-US" sz="2800" dirty="0" err="1"/>
              <a:t>BeaconGIS</a:t>
            </a:r>
            <a:r>
              <a:rPr lang="en-US" sz="2800" dirty="0"/>
              <a:t> (Schneider GIS) Online Site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https://beacon.schneidercorp.com/Application.aspx?App=DouglasCountyWI&amp;PageType=Map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F1FFC8-A5C6-9200-FD95-3F2814EE6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767" y="3817469"/>
            <a:ext cx="615355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282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Land Information Plan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62876"/>
            <a:ext cx="5395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Douglas County Land Information Plan 2022-2024</a:t>
            </a:r>
          </a:p>
          <a:p>
            <a:pPr algn="ctr"/>
            <a:endParaRPr lang="en-US" sz="2800" dirty="0"/>
          </a:p>
          <a:p>
            <a:pPr algn="ctr"/>
            <a:r>
              <a:rPr lang="en-US" dirty="0"/>
              <a:t>Submitted 12/31/2021</a:t>
            </a:r>
          </a:p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46" y="2133600"/>
            <a:ext cx="3629025" cy="45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62089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Land Information 2023 Projects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8282" y="381000"/>
            <a:ext cx="539571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Douglas County Land Information 2023 Projects </a:t>
            </a:r>
          </a:p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78822-984E-78EE-CC77-CC1454C27D36}"/>
              </a:ext>
            </a:extLst>
          </p:cNvPr>
          <p:cNvSpPr txBox="1"/>
          <p:nvPr/>
        </p:nvSpPr>
        <p:spPr>
          <a:xfrm>
            <a:off x="3657600" y="1219200"/>
            <a:ext cx="539571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GIS Server Upgrades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1 GCS Server Upgrades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ADC to Schneider GIS site Migration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150 Users upgraded to ArcMap 10.8+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2023 Superior Aerial Photo Acquisition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ArcMap Training for Users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NG911 Compliance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Departmental Mobile Apps; EMS, LIO, Assessor, Public Works, ESD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871210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Land Information Upcoming Projects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8282" y="381000"/>
            <a:ext cx="539571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Douglas County Land Information Upcoming Projects </a:t>
            </a:r>
          </a:p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78822-984E-78EE-CC77-CC1454C27D36}"/>
              </a:ext>
            </a:extLst>
          </p:cNvPr>
          <p:cNvSpPr txBox="1"/>
          <p:nvPr/>
        </p:nvSpPr>
        <p:spPr>
          <a:xfrm>
            <a:off x="3657600" y="1365885"/>
            <a:ext cx="53957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Parcel Fabric Server Migration to New Data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CAD/911 GIS Server Upgrade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Survey Docs App and Maintenance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NG911 Federal and State Requirements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WLIA Land Information Plan Renewal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114247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04800"/>
            <a:ext cx="1809750" cy="241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905000"/>
            <a:ext cx="318135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5629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 Statewide Parcel Initiative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183974"/>
            <a:ext cx="149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Benchmarks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86722"/>
            <a:ext cx="5163963" cy="646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976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 Statewide Parcel Initiative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183974"/>
            <a:ext cx="149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Benchmarks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25" y="183974"/>
            <a:ext cx="4921675" cy="636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3031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 Statewide Parcel Initiative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186722"/>
            <a:ext cx="1891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V7 submittal on </a:t>
            </a:r>
          </a:p>
          <a:p>
            <a:pPr algn="ctr"/>
            <a:r>
              <a:rPr lang="en-US" dirty="0"/>
              <a:t>March 31, 2020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00899"/>
            <a:ext cx="4884821" cy="632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1461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 Statewide Parcel Initiative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4800" y="186722"/>
            <a:ext cx="4800600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Data Submitted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Parcels</a:t>
            </a:r>
          </a:p>
          <a:p>
            <a:pPr algn="ctr"/>
            <a:r>
              <a:rPr lang="en-US" dirty="0"/>
              <a:t>Zoning General</a:t>
            </a:r>
          </a:p>
          <a:p>
            <a:pPr algn="ctr"/>
            <a:r>
              <a:rPr lang="en-US" dirty="0"/>
              <a:t>Shoreland</a:t>
            </a:r>
          </a:p>
          <a:p>
            <a:pPr algn="ctr"/>
            <a:r>
              <a:rPr lang="en-US" dirty="0"/>
              <a:t>Floodplain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PLSS Corners</a:t>
            </a:r>
          </a:p>
          <a:p>
            <a:pPr algn="ctr"/>
            <a:r>
              <a:rPr lang="en-US" dirty="0"/>
              <a:t>Roads</a:t>
            </a:r>
          </a:p>
          <a:p>
            <a:pPr algn="ctr"/>
            <a:r>
              <a:rPr lang="en-US" dirty="0"/>
              <a:t>Addresses</a:t>
            </a:r>
          </a:p>
          <a:p>
            <a:pPr algn="ctr"/>
            <a:r>
              <a:rPr lang="en-US" dirty="0"/>
              <a:t>Hydrography</a:t>
            </a:r>
          </a:p>
          <a:p>
            <a:pPr algn="ctr"/>
            <a:r>
              <a:rPr lang="en-US" dirty="0"/>
              <a:t>ROW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CBAS Submitted twice a year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Wards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Supervisor Districts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Annexations</a:t>
            </a:r>
          </a:p>
        </p:txBody>
      </p:sp>
    </p:spTree>
    <p:extLst>
      <p:ext uri="{BB962C8B-B14F-4D97-AF65-F5344CB8AC3E}">
        <p14:creationId xmlns:p14="http://schemas.microsoft.com/office/powerpoint/2010/main" val="60985369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 Information on Parcels and Ownership 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0196" y="48884"/>
            <a:ext cx="4801404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/>
              <a:t>Parcel Editing Process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Currently every 24 hours parcels </a:t>
            </a:r>
          </a:p>
          <a:p>
            <a:r>
              <a:rPr lang="en-US" sz="1200" dirty="0"/>
              <a:t>Ownership is updated  and replicated from </a:t>
            </a:r>
          </a:p>
          <a:p>
            <a:r>
              <a:rPr lang="en-US" sz="1200" dirty="0"/>
              <a:t>GCS, Parcels are updated in groups of </a:t>
            </a:r>
          </a:p>
          <a:p>
            <a:r>
              <a:rPr lang="en-US" sz="1200" dirty="0"/>
              <a:t>edits once every week</a:t>
            </a:r>
          </a:p>
          <a:p>
            <a:endParaRPr lang="en-US" sz="1600" dirty="0"/>
          </a:p>
          <a:p>
            <a:r>
              <a:rPr lang="en-US" sz="1400" dirty="0"/>
              <a:t>2023 -  6010 Edits</a:t>
            </a:r>
          </a:p>
          <a:p>
            <a:r>
              <a:rPr lang="en-US" sz="1400" dirty="0"/>
              <a:t>2022 – 8284 Edis</a:t>
            </a:r>
          </a:p>
          <a:p>
            <a:r>
              <a:rPr lang="en-US" sz="1400" dirty="0"/>
              <a:t>2021 - 6337 Edits</a:t>
            </a:r>
          </a:p>
          <a:p>
            <a:r>
              <a:rPr lang="en-US" sz="1400" dirty="0"/>
              <a:t>2020 – 7541 Edits</a:t>
            </a:r>
          </a:p>
          <a:p>
            <a:r>
              <a:rPr lang="en-US" sz="1400" dirty="0"/>
              <a:t>2019 – 6875 Edits</a:t>
            </a:r>
          </a:p>
          <a:p>
            <a:r>
              <a:rPr lang="en-US" sz="1400" dirty="0"/>
              <a:t>2018 – 3725 Edits</a:t>
            </a:r>
          </a:p>
          <a:p>
            <a:endParaRPr lang="en-US" sz="1600" dirty="0"/>
          </a:p>
          <a:p>
            <a:r>
              <a:rPr lang="en-US" sz="1400" dirty="0"/>
              <a:t>GCS Ownership Changes</a:t>
            </a:r>
          </a:p>
          <a:p>
            <a:r>
              <a:rPr lang="en-US" sz="1400" dirty="0"/>
              <a:t>Currently editing daily (</a:t>
            </a:r>
            <a:r>
              <a:rPr lang="en-US" sz="1000" dirty="0"/>
              <a:t>City/County Tax Listers</a:t>
            </a:r>
            <a:r>
              <a:rPr lang="en-US" sz="1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2023 - ~  6919 Edits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2022 - ~ 5000 Edits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2021 - ~ 6153 Edits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2020 - ~ 5896 Edits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200" dirty="0"/>
              <a:t>GCS ownership data and parcels are the </a:t>
            </a:r>
          </a:p>
          <a:p>
            <a:r>
              <a:rPr lang="en-US" sz="1200" dirty="0"/>
              <a:t>most critical data the City and County </a:t>
            </a:r>
          </a:p>
          <a:p>
            <a:r>
              <a:rPr lang="en-US" sz="1200" dirty="0"/>
              <a:t>Maintain.  It is used by all departments for</a:t>
            </a:r>
          </a:p>
          <a:p>
            <a:r>
              <a:rPr lang="en-US" sz="1200" dirty="0"/>
              <a:t>Various purposes.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9981950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Parcels Edited in 2023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6803" y="228600"/>
            <a:ext cx="232364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/>
              <a:t>6010 Parcels Edited </a:t>
            </a:r>
          </a:p>
        </p:txBody>
      </p:sp>
      <p:pic>
        <p:nvPicPr>
          <p:cNvPr id="4" name="Picture 5" descr="Map&#10;&#10;Description automatically generated">
            <a:extLst>
              <a:ext uri="{FF2B5EF4-FFF2-40B4-BE49-F238E27FC236}">
                <a16:creationId xmlns:a16="http://schemas.microsoft.com/office/drawing/2014/main" id="{E0C6B1F8-143A-F233-60A6-89E37D2B9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474" y="751235"/>
            <a:ext cx="4973443" cy="58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2911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TC101859865[[fn=Kilter]]</Template>
  <TotalTime>20236</TotalTime>
  <Words>980</Words>
  <Application>Microsoft Office PowerPoint</Application>
  <PresentationFormat>On-screen Show (4:3)</PresentationFormat>
  <Paragraphs>221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Rockwell</vt:lpstr>
      <vt:lpstr>Wingdings</vt:lpstr>
      <vt:lpstr>Kilter</vt:lpstr>
      <vt:lpstr>Douglas County Wisconsin Statewide Parcel Initiative Report 2023</vt:lpstr>
      <vt:lpstr>WI Statewide Parcel Initiative</vt:lpstr>
      <vt:lpstr>WI Statewide Parcel Initiative Now at V7</vt:lpstr>
      <vt:lpstr>WI Statewide Parcel Initiative</vt:lpstr>
      <vt:lpstr>WI Statewide Parcel Initiative</vt:lpstr>
      <vt:lpstr>WI Statewide Parcel Initiative</vt:lpstr>
      <vt:lpstr>WI Statewide Parcel Initiative</vt:lpstr>
      <vt:lpstr>Background Information on Parcels and Ownership Data</vt:lpstr>
      <vt:lpstr>Parcels Edited in 2023 </vt:lpstr>
      <vt:lpstr>Vacated Streets and Alleys Documented</vt:lpstr>
      <vt:lpstr>Vacated Streets and Alleys Documented</vt:lpstr>
      <vt:lpstr>Condos in the Fabric - 2022</vt:lpstr>
      <vt:lpstr>V9 Benchmark Status for PLSS Corner Integration</vt:lpstr>
      <vt:lpstr>Survey Documents Inventory</vt:lpstr>
      <vt:lpstr>Survey Documents Inventory</vt:lpstr>
      <vt:lpstr>Street Centerline Monuments</vt:lpstr>
      <vt:lpstr>Street Centerline Monument Record</vt:lpstr>
      <vt:lpstr>North points GEODOCS Survey App/Management System</vt:lpstr>
      <vt:lpstr>Brule Area</vt:lpstr>
      <vt:lpstr>Minnesuing Lake Adjustment</vt:lpstr>
      <vt:lpstr>471125 Adjustment</vt:lpstr>
      <vt:lpstr>Wisconsin Point Adjustment</vt:lpstr>
      <vt:lpstr>Land Information Office’s NextGen911 Activities in 2023 </vt:lpstr>
      <vt:lpstr> City Polling Locations Lookup</vt:lpstr>
      <vt:lpstr>Geospatial Data Downloads</vt:lpstr>
      <vt:lpstr>City/County Aerial Photos</vt:lpstr>
      <vt:lpstr>Land Information Office’s Mobile /online Presence </vt:lpstr>
      <vt:lpstr>Land Information Office’s Mobile /online Presence </vt:lpstr>
      <vt:lpstr>Land Information Office’s Mobile /online Presence </vt:lpstr>
      <vt:lpstr>City/County Beacon GIS Site</vt:lpstr>
      <vt:lpstr>Land Information Plan</vt:lpstr>
      <vt:lpstr>Land Information 2023 Projects </vt:lpstr>
      <vt:lpstr>Land Information Upcoming Projects </vt:lpstr>
      <vt:lpstr>Discussion?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COSDC Survey Control Integration</dc:title>
  <dc:creator>Fiskness, Jon</dc:creator>
  <cp:lastModifiedBy>Fiskness, Jon</cp:lastModifiedBy>
  <cp:revision>309</cp:revision>
  <cp:lastPrinted>2021-12-13T15:03:48Z</cp:lastPrinted>
  <dcterms:created xsi:type="dcterms:W3CDTF">2014-02-19T17:22:52Z</dcterms:created>
  <dcterms:modified xsi:type="dcterms:W3CDTF">2023-12-09T16:45:02Z</dcterms:modified>
</cp:coreProperties>
</file>