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0" r:id="rId4"/>
    <p:sldId id="258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9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922EC0-B8F1-4B6E-BAB0-D8FF037A4DC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7EBCD0-3010-450C-90B8-C145D7794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ESRI ArcGIS Enterprise Server Technologies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Douglas County/City of Superior ArcGIS Server Structure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068" y="5753089"/>
            <a:ext cx="990600" cy="9233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753204"/>
            <a:ext cx="81088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53204"/>
            <a:ext cx="81088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20283"/>
            <a:ext cx="990600" cy="9473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908" y="5753089"/>
            <a:ext cx="709664" cy="91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6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 Servers &amp; Related Servers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GISserver2011 – The Enterprise Server (SDE)</a:t>
            </a:r>
            <a:br>
              <a:rPr lang="en-US" dirty="0" smtClean="0"/>
            </a:br>
            <a:r>
              <a:rPr lang="en-US" sz="1400" dirty="0" smtClean="0"/>
              <a:t>(“All” data flows through here)</a:t>
            </a:r>
          </a:p>
          <a:p>
            <a:r>
              <a:rPr lang="en-US" dirty="0" smtClean="0"/>
              <a:t>GISserver2015 – File Server, but delivers Tyler Permitting data (ArcGIS Server)</a:t>
            </a:r>
          </a:p>
          <a:p>
            <a:r>
              <a:rPr lang="en-US" dirty="0" err="1" smtClean="0"/>
              <a:t>GISFabric</a:t>
            </a:r>
            <a:r>
              <a:rPr lang="en-US" dirty="0"/>
              <a:t> </a:t>
            </a:r>
            <a:r>
              <a:rPr lang="en-US" dirty="0" smtClean="0"/>
              <a:t>– SDE, Parcel Fabric, limited users due to complexity of the data </a:t>
            </a:r>
          </a:p>
          <a:p>
            <a:r>
              <a:rPr lang="en-US" dirty="0" smtClean="0"/>
              <a:t>GISWEB – Survey Doc Server, GIS data downloads and Image Server</a:t>
            </a:r>
          </a:p>
          <a:p>
            <a:r>
              <a:rPr lang="en-US" dirty="0" err="1" smtClean="0"/>
              <a:t>ESDGISserver</a:t>
            </a:r>
            <a:r>
              <a:rPr lang="en-US" dirty="0" smtClean="0"/>
              <a:t> – SDE server for ESD</a:t>
            </a:r>
          </a:p>
          <a:p>
            <a:r>
              <a:rPr lang="en-US" dirty="0" err="1" smtClean="0"/>
              <a:t>ForestryGIS</a:t>
            </a:r>
            <a:r>
              <a:rPr lang="en-US" dirty="0" smtClean="0"/>
              <a:t> – Arc Enterprise Server for Forestry</a:t>
            </a:r>
          </a:p>
          <a:p>
            <a:r>
              <a:rPr lang="en-US" dirty="0" err="1" smtClean="0"/>
              <a:t>Spillman</a:t>
            </a:r>
            <a:r>
              <a:rPr lang="en-US" dirty="0" smtClean="0"/>
              <a:t>-SQL-GIS - </a:t>
            </a:r>
            <a:r>
              <a:rPr lang="en-US" dirty="0"/>
              <a:t>ArcGIS </a:t>
            </a:r>
            <a:r>
              <a:rPr lang="en-US" dirty="0" smtClean="0"/>
              <a:t>Server for 911</a:t>
            </a:r>
          </a:p>
          <a:p>
            <a:r>
              <a:rPr lang="en-US" dirty="0" smtClean="0"/>
              <a:t>Portal - </a:t>
            </a:r>
            <a:r>
              <a:rPr lang="en-US" dirty="0"/>
              <a:t>Arc Enterprise </a:t>
            </a:r>
            <a:r>
              <a:rPr lang="en-US" dirty="0" smtClean="0"/>
              <a:t>Server, delivers COSDC services to the web and also the media server</a:t>
            </a:r>
          </a:p>
          <a:p>
            <a:r>
              <a:rPr lang="en-US" dirty="0" err="1" smtClean="0"/>
              <a:t>CityServices</a:t>
            </a:r>
            <a:r>
              <a:rPr lang="en-US" dirty="0" smtClean="0"/>
              <a:t> – Design Elemental Framework, Permitting</a:t>
            </a:r>
          </a:p>
          <a:p>
            <a:r>
              <a:rPr lang="en-US" dirty="0" err="1" smtClean="0"/>
              <a:t>GCSserver</a:t>
            </a:r>
            <a:r>
              <a:rPr lang="en-US" dirty="0" smtClean="0"/>
              <a:t> – Owner data</a:t>
            </a:r>
          </a:p>
          <a:p>
            <a:r>
              <a:rPr lang="en-US" dirty="0" smtClean="0"/>
              <a:t>Tyler Permitting – uses Portal Map Services</a:t>
            </a:r>
          </a:p>
          <a:p>
            <a:r>
              <a:rPr lang="en-US" dirty="0" smtClean="0"/>
              <a:t>AGO – ArcGIS Online through ESRI (Cloud) Subscription based</a:t>
            </a:r>
          </a:p>
          <a:p>
            <a:r>
              <a:rPr lang="en-US" dirty="0" smtClean="0"/>
              <a:t>ADC – Consumer (public) mapping Site</a:t>
            </a:r>
          </a:p>
          <a:p>
            <a:r>
              <a:rPr lang="en-US" dirty="0" err="1" smtClean="0"/>
              <a:t>Pictometry</a:t>
            </a:r>
            <a:r>
              <a:rPr lang="en-US" dirty="0" smtClean="0"/>
              <a:t> Connect – Aerial Photo Cloud Site  (Subscription based)</a:t>
            </a:r>
          </a:p>
          <a:p>
            <a:r>
              <a:rPr lang="en-US" dirty="0" smtClean="0"/>
              <a:t>GISNEW2022 – Arc Enterprise </a:t>
            </a:r>
            <a:r>
              <a:rPr lang="en-US" smtClean="0"/>
              <a:t>Server, Will </a:t>
            </a:r>
            <a:r>
              <a:rPr lang="en-US" dirty="0" smtClean="0"/>
              <a:t>replace GISServer2011 by the end of 2022 (similar process as Forestry Server Upgrade)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8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>
          <a:xfrm>
            <a:off x="228600" y="2090896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5624324" y="1538111"/>
            <a:ext cx="2078480" cy="4253089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2409861" y="1295400"/>
            <a:ext cx="2335274" cy="471932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7086600" y="1895059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6477000" y="448270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1075086" y="1114304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-18288" y="2667000"/>
            <a:ext cx="2286000" cy="3352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13" y="0"/>
            <a:ext cx="3276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COSDC Range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115595" y="304800"/>
            <a:ext cx="5638800" cy="5638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74297" y="1981377"/>
            <a:ext cx="143321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GISserver2011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35314" y="1673653"/>
            <a:ext cx="143321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GISserver2015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6477000" y="2667000"/>
            <a:ext cx="2286000" cy="3352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34041" y="2190213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00754" y="724258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3443229"/>
            <a:ext cx="1377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ESDGISserver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4343400"/>
            <a:ext cx="118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ForestryGIS</a:t>
            </a:r>
            <a:endParaRPr lang="en-US" dirty="0"/>
          </a:p>
        </p:txBody>
      </p:sp>
      <p:sp>
        <p:nvSpPr>
          <p:cNvPr id="15" name="Isosceles Triangle 14"/>
          <p:cNvSpPr/>
          <p:nvPr/>
        </p:nvSpPr>
        <p:spPr>
          <a:xfrm>
            <a:off x="1524000" y="304800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29984" y="135608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GISWEB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66613" y="4696798"/>
            <a:ext cx="9813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Spillman</a:t>
            </a:r>
            <a:r>
              <a:rPr lang="en-US" dirty="0" smtClean="0"/>
              <a:t>-</a:t>
            </a:r>
          </a:p>
          <a:p>
            <a:pPr algn="ctr"/>
            <a:r>
              <a:rPr lang="en-US" dirty="0" smtClean="0"/>
              <a:t>GIS-</a:t>
            </a:r>
          </a:p>
          <a:p>
            <a:pPr algn="ctr"/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63625" y="1571228"/>
            <a:ext cx="10042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GISFabric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56389" y="4800600"/>
            <a:ext cx="109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GCSserver</a:t>
            </a:r>
            <a:endParaRPr lang="en-US" dirty="0"/>
          </a:p>
        </p:txBody>
      </p:sp>
      <p:sp>
        <p:nvSpPr>
          <p:cNvPr id="26" name="Isosceles Triangle 25"/>
          <p:cNvSpPr/>
          <p:nvPr/>
        </p:nvSpPr>
        <p:spPr>
          <a:xfrm>
            <a:off x="3201811" y="304800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59590" y="5158463"/>
            <a:ext cx="122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CityServices</a:t>
            </a:r>
            <a:endParaRPr lang="en-US" dirty="0"/>
          </a:p>
        </p:txBody>
      </p:sp>
      <p:sp>
        <p:nvSpPr>
          <p:cNvPr id="29" name="Cloud 28"/>
          <p:cNvSpPr/>
          <p:nvPr/>
        </p:nvSpPr>
        <p:spPr>
          <a:xfrm>
            <a:off x="4706284" y="2827054"/>
            <a:ext cx="1783054" cy="98238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6891" y="229572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4872713" y="3042920"/>
            <a:ext cx="1733184" cy="2971800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009302" y="3094972"/>
            <a:ext cx="97840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GCS Web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133512" y="5239742"/>
            <a:ext cx="111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GCSServer</a:t>
            </a:r>
            <a:endParaRPr lang="en-US" dirty="0"/>
          </a:p>
        </p:txBody>
      </p:sp>
      <p:sp>
        <p:nvSpPr>
          <p:cNvPr id="32" name="Isosceles Triangle 31"/>
          <p:cNvSpPr/>
          <p:nvPr/>
        </p:nvSpPr>
        <p:spPr>
          <a:xfrm>
            <a:off x="111778" y="4192550"/>
            <a:ext cx="1091947" cy="1830862"/>
          </a:xfrm>
          <a:prstGeom prst="triangle">
            <a:avLst>
              <a:gd name="adj" fmla="val 49346"/>
            </a:avLst>
          </a:prstGeom>
          <a:gradFill>
            <a:gsLst>
              <a:gs pos="36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16597" y="4985266"/>
            <a:ext cx="6671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GIS</a:t>
            </a:r>
          </a:p>
          <a:p>
            <a:pPr algn="ctr"/>
            <a:r>
              <a:rPr lang="en-US" smtClean="0"/>
              <a:t>NEW</a:t>
            </a:r>
            <a:endParaRPr lang="en-US" dirty="0" smtClean="0"/>
          </a:p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152400"/>
            <a:ext cx="5867401" cy="65563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Server Structure/Organization Chart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81400" y="914400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Gisserver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2011 (SDE)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Center)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210300" y="914400"/>
            <a:ext cx="23622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Gisserver2015 (SDE)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Center)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18956" y="2600418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ForestryGIS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(SDE)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(Solon Springs)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91200" y="1600200"/>
            <a:ext cx="838200" cy="9528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971800" y="1676400"/>
            <a:ext cx="762000" cy="8766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133600" y="1905000"/>
            <a:ext cx="2076450" cy="304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Replication 2 way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33801" y="2039744"/>
            <a:ext cx="2076450" cy="304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Replication 2 way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883824" y="1797728"/>
            <a:ext cx="164426" cy="7168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09800" y="350520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1409700" y="4038600"/>
            <a:ext cx="1600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Forestry Desktop GIS Users (10)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924800" y="3552276"/>
            <a:ext cx="228600" cy="1815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7709586" y="3848100"/>
            <a:ext cx="1295400" cy="1143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ESD Desktop GIS Users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(25)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523575" y="1797728"/>
            <a:ext cx="2039275" cy="3460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749336" y="1879107"/>
            <a:ext cx="670264" cy="29976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400800" y="2705470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ESDGIS (SDE)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(WWTP)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086600" y="5410200"/>
            <a:ext cx="1295400" cy="1143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Garage Desktop GIS Users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(5)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540090" y="1447800"/>
            <a:ext cx="2093467" cy="2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loud 30"/>
          <p:cNvSpPr/>
          <p:nvPr/>
        </p:nvSpPr>
        <p:spPr>
          <a:xfrm>
            <a:off x="1162420" y="223707"/>
            <a:ext cx="1438982" cy="3203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WWW(ADC)</a:t>
            </a:r>
          </a:p>
        </p:txBody>
      </p:sp>
      <p:sp>
        <p:nvSpPr>
          <p:cNvPr id="32" name="Cloud 31"/>
          <p:cNvSpPr/>
          <p:nvPr/>
        </p:nvSpPr>
        <p:spPr>
          <a:xfrm>
            <a:off x="7709586" y="93857"/>
            <a:ext cx="862914" cy="6178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WWW(ADC)</a:t>
            </a:r>
            <a:endParaRPr lang="en-US" dirty="0"/>
          </a:p>
        </p:txBody>
      </p:sp>
      <p:sp>
        <p:nvSpPr>
          <p:cNvPr id="35" name="Cloud 34"/>
          <p:cNvSpPr/>
          <p:nvPr/>
        </p:nvSpPr>
        <p:spPr>
          <a:xfrm>
            <a:off x="279584" y="375731"/>
            <a:ext cx="1067971" cy="88181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</a:t>
            </a:r>
            <a:r>
              <a:rPr lang="en-US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663" y="620243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Portal</a:t>
            </a:r>
            <a:endParaRPr lang="en-US" dirty="0"/>
          </a:p>
        </p:txBody>
      </p:sp>
      <p:sp>
        <p:nvSpPr>
          <p:cNvPr id="36" name="Cloud 35"/>
          <p:cNvSpPr/>
          <p:nvPr/>
        </p:nvSpPr>
        <p:spPr>
          <a:xfrm>
            <a:off x="323975" y="1400513"/>
            <a:ext cx="1067971" cy="88181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</a:t>
            </a:r>
            <a:r>
              <a:rPr lang="en-US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420" y="161351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250911"/>
            <a:ext cx="61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Tyler</a:t>
            </a:r>
            <a:endParaRPr lang="en-US" dirty="0"/>
          </a:p>
        </p:txBody>
      </p:sp>
      <p:cxnSp>
        <p:nvCxnSpPr>
          <p:cNvPr id="37" name="Straight Arrow Connector 36"/>
          <p:cNvCxnSpPr>
            <a:endCxn id="32" idx="1"/>
          </p:cNvCxnSpPr>
          <p:nvPr/>
        </p:nvCxnSpPr>
        <p:spPr>
          <a:xfrm flipV="1">
            <a:off x="8077200" y="711035"/>
            <a:ext cx="63843" cy="153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2" idx="2"/>
          </p:cNvCxnSpPr>
          <p:nvPr/>
        </p:nvCxnSpPr>
        <p:spPr>
          <a:xfrm flipV="1">
            <a:off x="5715000" y="402775"/>
            <a:ext cx="1997263" cy="5484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2452456" y="5049361"/>
            <a:ext cx="2362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Spillman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-GIS-SQL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253794" y="1712922"/>
            <a:ext cx="1646811" cy="397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CityServices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914900" y="3987800"/>
            <a:ext cx="1295400" cy="1143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Govt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Center Desktop GIS Users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(100)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916039" y="1498477"/>
            <a:ext cx="1189611" cy="317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51656" y="22518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1176994" y="5592379"/>
            <a:ext cx="880406" cy="96082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Law/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911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(50)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2209800" y="5791200"/>
            <a:ext cx="533400" cy="268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loud 59"/>
          <p:cNvSpPr/>
          <p:nvPr/>
        </p:nvSpPr>
        <p:spPr>
          <a:xfrm>
            <a:off x="3552118" y="100724"/>
            <a:ext cx="1438982" cy="32033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WWW(ADC)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56587" y="111048"/>
            <a:ext cx="6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AGO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594562" y="430319"/>
            <a:ext cx="116908" cy="3572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1476598" y="908112"/>
            <a:ext cx="2093399" cy="2037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2209800" y="591391"/>
            <a:ext cx="1621748" cy="38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916039" y="1072534"/>
            <a:ext cx="404675" cy="7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4296789" y="2569191"/>
            <a:ext cx="1646811" cy="397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GCSserver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313654" y="3048000"/>
            <a:ext cx="162520" cy="8119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GIS Servers Retired or Being Retired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ForestryGIS</a:t>
            </a:r>
            <a:r>
              <a:rPr lang="en-US" dirty="0" smtClean="0"/>
              <a:t>-OLD </a:t>
            </a:r>
          </a:p>
          <a:p>
            <a:r>
              <a:rPr lang="en-US" dirty="0" err="1" smtClean="0"/>
              <a:t>FiskyTest</a:t>
            </a:r>
            <a:endParaRPr lang="en-US" dirty="0" smtClean="0"/>
          </a:p>
          <a:p>
            <a:r>
              <a:rPr lang="en-US" dirty="0" err="1" smtClean="0"/>
              <a:t>GISAssets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278</TotalTime>
  <Words>307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Franklin Gothic Book</vt:lpstr>
      <vt:lpstr>Perpetua</vt:lpstr>
      <vt:lpstr>Wingdings 2</vt:lpstr>
      <vt:lpstr>Equity</vt:lpstr>
      <vt:lpstr>Douglas County/City of Superior ArcGIS Server Structure</vt:lpstr>
      <vt:lpstr>GIS Servers &amp; Related Servers </vt:lpstr>
      <vt:lpstr>COSDC Range</vt:lpstr>
      <vt:lpstr>Server Structure/Organization Chart</vt:lpstr>
      <vt:lpstr>GIS Servers Retired or Being Retired</vt:lpstr>
    </vt:vector>
  </TitlesOfParts>
  <Company>City of Superior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Douglas County/City of Superior ArcGIS Replication Data</dc:title>
  <dc:creator>Fiskness, Jon</dc:creator>
  <cp:lastModifiedBy>Fiskness, Jon</cp:lastModifiedBy>
  <cp:revision>34</cp:revision>
  <cp:lastPrinted>2018-04-18T14:53:09Z</cp:lastPrinted>
  <dcterms:created xsi:type="dcterms:W3CDTF">2011-08-30T13:04:38Z</dcterms:created>
  <dcterms:modified xsi:type="dcterms:W3CDTF">2022-02-28T13:33:00Z</dcterms:modified>
</cp:coreProperties>
</file>