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12" r:id="rId5"/>
  </p:sldMasterIdLst>
  <p:notesMasterIdLst>
    <p:notesMasterId r:id="rId13"/>
  </p:notesMasterIdLst>
  <p:sldIdLst>
    <p:sldId id="584" r:id="rId6"/>
    <p:sldId id="561" r:id="rId7"/>
    <p:sldId id="2134096924" r:id="rId8"/>
    <p:sldId id="7732" r:id="rId9"/>
    <p:sldId id="10987" r:id="rId10"/>
    <p:sldId id="321" r:id="rId11"/>
    <p:sldId id="2142533600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oung, Michael" initials="YM" lastIdx="13" clrIdx="0">
    <p:extLst>
      <p:ext uri="{19B8F6BF-5375-455C-9EA6-DF929625EA0E}">
        <p15:presenceInfo xmlns:p15="http://schemas.microsoft.com/office/powerpoint/2012/main" userId="S::myoung@ciena.com::a81922f1-49c2-4ff4-b61b-074e80b3a0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7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11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st, Jenny" userId="b102d840-3fba-4c40-9569-9280ed81b0ee" providerId="ADAL" clId="{D83E7EBF-D736-47A3-BD2F-0DF20F319A17}"/>
    <pc:docChg chg="delSld modSld sldOrd">
      <pc:chgData name="Post, Jenny" userId="b102d840-3fba-4c40-9569-9280ed81b0ee" providerId="ADAL" clId="{D83E7EBF-D736-47A3-BD2F-0DF20F319A17}" dt="2023-10-03T23:06:02.233" v="2"/>
      <pc:docMkLst>
        <pc:docMk/>
      </pc:docMkLst>
      <pc:sldChg chg="del">
        <pc:chgData name="Post, Jenny" userId="b102d840-3fba-4c40-9569-9280ed81b0ee" providerId="ADAL" clId="{D83E7EBF-D736-47A3-BD2F-0DF20F319A17}" dt="2023-10-03T23:05:37.720" v="0" actId="2696"/>
        <pc:sldMkLst>
          <pc:docMk/>
          <pc:sldMk cId="2911468369" sldId="313"/>
        </pc:sldMkLst>
      </pc:sldChg>
      <pc:sldChg chg="ord">
        <pc:chgData name="Post, Jenny" userId="b102d840-3fba-4c40-9569-9280ed81b0ee" providerId="ADAL" clId="{D83E7EBF-D736-47A3-BD2F-0DF20F319A17}" dt="2023-10-03T23:06:02.233" v="2"/>
        <pc:sldMkLst>
          <pc:docMk/>
          <pc:sldMk cId="2206393602" sldId="7732"/>
        </pc:sldMkLst>
      </pc:sldChg>
      <pc:sldChg chg="del">
        <pc:chgData name="Post, Jenny" userId="b102d840-3fba-4c40-9569-9280ed81b0ee" providerId="ADAL" clId="{D83E7EBF-D736-47A3-BD2F-0DF20F319A17}" dt="2023-10-03T23:05:37.720" v="0" actId="2696"/>
        <pc:sldMkLst>
          <pc:docMk/>
          <pc:sldMk cId="2981115007" sldId="214737552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88F6-BA56-4252-9A0F-B90AE37E22D9}" type="datetimeFigureOut">
              <a:rPr lang="en-US" smtClean="0"/>
              <a:t>10/3/2023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1C9C0-88E7-4592-985B-7B3C704D5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46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F37C-4A4C-4661-8FBD-7E77654D1DD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9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Customer &amp; Project Overview</a:t>
            </a:r>
            <a:r>
              <a:rPr lang="en-US"/>
              <a:t>:</a:t>
            </a:r>
          </a:p>
          <a:p>
            <a:pPr lvl="1"/>
            <a:endParaRPr lang="en-US"/>
          </a:p>
          <a:p>
            <a:pPr lvl="1"/>
            <a:r>
              <a:rPr lang="en-US"/>
              <a:t>Open access transport for providers and ISPs to increase competition, availability, and lower broadband service prices in our rural communities</a:t>
            </a:r>
          </a:p>
          <a:p>
            <a:pPr lvl="1"/>
            <a:r>
              <a:rPr lang="en-US"/>
              <a:t>Abundant, reliable, lower cost broadband access to ISP’s, schools, libraries, and healthcare and public safety facilities</a:t>
            </a:r>
          </a:p>
          <a:p>
            <a:pPr lvl="1"/>
            <a:r>
              <a:rPr lang="en-US"/>
              <a:t>Fiscally sustainable and scalable network</a:t>
            </a:r>
          </a:p>
          <a:p>
            <a:pPr lvl="1"/>
            <a:r>
              <a:rPr lang="en-US"/>
              <a:t>Provide resiliency through redundancy was a fundamental challenge that had to be resolved</a:t>
            </a:r>
            <a:endParaRPr lang="en-CA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9AF37C-4A4C-4661-8FBD-7E77654D1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3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979" y="1561587"/>
            <a:ext cx="7317105" cy="1371600"/>
          </a:xfrm>
        </p:spPr>
        <p:txBody>
          <a:bodyPr anchor="b"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979" y="3823603"/>
            <a:ext cx="7317105" cy="1371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presenter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979" y="2933187"/>
            <a:ext cx="731710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Arial"/>
              </a:rPr>
              <a:t>Ciena</a:t>
            </a:r>
            <a:r>
              <a:rPr lang="en-US" sz="700">
                <a:solidFill>
                  <a:schemeClr val="tx2"/>
                </a:solidFill>
                <a:latin typeface="Arial"/>
              </a:rPr>
              <a:t> Corporation 2022. All rights reserved. Proprietary information.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4A2378-1004-4F40-AECE-6BEF594362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1C5AE42-1286-442E-AFD8-49BDA6E306C1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6B79A0-FC61-4879-83DE-E439E3D8129C}"/>
              </a:ext>
            </a:extLst>
          </p:cNvPr>
          <p:cNvGrpSpPr/>
          <p:nvPr userDrawn="1"/>
        </p:nvGrpSpPr>
        <p:grpSpPr>
          <a:xfrm>
            <a:off x="685979" y="595504"/>
            <a:ext cx="1646350" cy="522858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99BD976-32E5-4F36-80A9-5523E414FF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BA56CDB-3DAF-472D-94D2-F4A5A5656D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D7DF7A-D901-4B9F-ABB7-92B85974C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CD22D31-02C5-4788-BFCE-5448279A32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E2C371FE-B76D-4D02-8771-3F5F6CF638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1E28BCB-CDFE-4D0D-8F50-3DE2B93B60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4645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BB1C3B5-6FB7-4C6D-AF7E-635E335D0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5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B7F9F7A-7C2F-48AB-AAA9-067B77AA0807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70000"/>
                </a:schemeClr>
              </a:gs>
              <a:gs pos="0">
                <a:schemeClr val="accent5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1882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kitchen&#10;&#10;Description automatically generated">
            <a:extLst>
              <a:ext uri="{FF2B5EF4-FFF2-40B4-BE49-F238E27FC236}">
                <a16:creationId xmlns:a16="http://schemas.microsoft.com/office/drawing/2014/main" id="{78F6AE88-DA08-4E98-802C-1BC707B2FE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7"/>
          <a:stretch/>
        </p:blipFill>
        <p:spPr>
          <a:xfrm>
            <a:off x="5127900" y="893"/>
            <a:ext cx="706410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7109486-D02E-46F6-B143-7BE0A5D6AF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2D631B69-0949-4645-BD39-27FF3A99C27F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alpha val="70000"/>
                </a:schemeClr>
              </a:gs>
              <a:gs pos="0">
                <a:schemeClr val="accent1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376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table&#10;&#10;Description automatically generated">
            <a:extLst>
              <a:ext uri="{FF2B5EF4-FFF2-40B4-BE49-F238E27FC236}">
                <a16:creationId xmlns:a16="http://schemas.microsoft.com/office/drawing/2014/main" id="{35AB7E66-B8AD-496A-B0E8-01DC6665C9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257C98-FB7F-49BE-B508-2DD11A8F0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9F13A9F-71B8-4009-976C-025552894351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70000"/>
                </a:schemeClr>
              </a:gs>
              <a:gs pos="0">
                <a:schemeClr val="accent5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057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3C4B3EB-3114-42A7-9D75-46E55047C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9CC0FF-244B-911B-5BB6-62ED4B97A4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478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A3E1C9-27C9-40E8-820A-D0FA09CA1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257C98-FB7F-49BE-B508-2DD11A8F0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83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32B7DE-D397-4DCF-97DE-EB24008BBD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257C98-FB7F-49BE-B508-2DD11A8F0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00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31364F-286D-456A-8CDB-75EA1050F4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A89D4A1-B09F-4EA6-7FDD-5A5EF10B23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292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taking a selfie&#10;&#10;Description automatically generated">
            <a:extLst>
              <a:ext uri="{FF2B5EF4-FFF2-40B4-BE49-F238E27FC236}">
                <a16:creationId xmlns:a16="http://schemas.microsoft.com/office/drawing/2014/main" id="{182545B3-7E95-4166-A1AB-5F347D834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B7F9F7A-7C2F-48AB-AAA9-067B77AA0807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590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posing for a picture&#10;&#10;Description automatically generated">
            <a:extLst>
              <a:ext uri="{FF2B5EF4-FFF2-40B4-BE49-F238E27FC236}">
                <a16:creationId xmlns:a16="http://schemas.microsoft.com/office/drawing/2014/main" id="{67B75EB6-6FCA-4FF7-8EA3-F0607A23B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B7F9F7A-7C2F-48AB-AAA9-067B77AA0807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alpha val="70000"/>
                </a:schemeClr>
              </a:gs>
              <a:gs pos="0">
                <a:schemeClr val="accent1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2951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person&#10;&#10;Description automatically generated">
            <a:extLst>
              <a:ext uri="{FF2B5EF4-FFF2-40B4-BE49-F238E27FC236}">
                <a16:creationId xmlns:a16="http://schemas.microsoft.com/office/drawing/2014/main" id="{C5B98383-5992-4BEF-8A04-975280EA5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B7F9F7A-7C2F-48AB-AAA9-067B77AA0807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alpha val="70000"/>
                </a:schemeClr>
              </a:gs>
              <a:gs pos="0">
                <a:schemeClr val="accent5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482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AB77837-AFBB-414D-86CA-2939727A22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127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979" y="1561587"/>
            <a:ext cx="7317105" cy="1371600"/>
          </a:xfrm>
        </p:spPr>
        <p:txBody>
          <a:bodyPr anchor="b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979" y="3823603"/>
            <a:ext cx="7317105" cy="1371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presenter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979" y="2933187"/>
            <a:ext cx="731710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/>
                </a:solidFill>
                <a:latin typeface="Arial"/>
              </a:rPr>
              <a:t>Copyright © </a:t>
            </a:r>
            <a:r>
              <a:rPr lang="en-US" sz="700" err="1">
                <a:solidFill>
                  <a:schemeClr val="bg1"/>
                </a:solidFill>
                <a:latin typeface="Arial"/>
              </a:rPr>
              <a:t>Ciena</a:t>
            </a:r>
            <a:r>
              <a:rPr lang="en-US" sz="700">
                <a:solidFill>
                  <a:schemeClr val="bg1"/>
                </a:solidFill>
                <a:latin typeface="Arial"/>
              </a:rPr>
              <a:t> Corporation 2022. All rights reserved. Proprietary information.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1C5AE42-1286-442E-AFD8-49BDA6E306C1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6B79A0-FC61-4879-83DE-E439E3D8129C}"/>
              </a:ext>
            </a:extLst>
          </p:cNvPr>
          <p:cNvGrpSpPr/>
          <p:nvPr userDrawn="1"/>
        </p:nvGrpSpPr>
        <p:grpSpPr>
          <a:xfrm>
            <a:off x="685979" y="595504"/>
            <a:ext cx="1646350" cy="522858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99BD976-32E5-4F36-80A9-5523E414FF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BA56CDB-3DAF-472D-94D2-F4A5A5656D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D7DF7A-D901-4B9F-ABB7-92B85974C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CD22D31-02C5-4788-BFCE-5448279A32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E2C371FE-B76D-4D02-8771-3F5F6CF638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1E28BCB-CDFE-4D0D-8F50-3DE2B93B60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1726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tanding in a room&#10;&#10;Description automatically generated">
            <a:extLst>
              <a:ext uri="{FF2B5EF4-FFF2-40B4-BE49-F238E27FC236}">
                <a16:creationId xmlns:a16="http://schemas.microsoft.com/office/drawing/2014/main" id="{D2C35C2F-7009-422C-BD37-F560B613A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5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B7F9F7A-7C2F-48AB-AAA9-067B77AA0807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70000"/>
                </a:schemeClr>
              </a:gs>
              <a:gs pos="0">
                <a:schemeClr val="accent5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99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DA2F63-C158-42E1-88CD-1B213E236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7109486-D02E-46F6-B143-7BE0A5D6AF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2D631B69-0949-4645-BD39-27FF3A99C27F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alpha val="70000"/>
                </a:schemeClr>
              </a:gs>
              <a:gs pos="0">
                <a:schemeClr val="accent1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346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erson sitting in a chair&#10;&#10;Description automatically generated">
            <a:extLst>
              <a:ext uri="{FF2B5EF4-FFF2-40B4-BE49-F238E27FC236}">
                <a16:creationId xmlns:a16="http://schemas.microsoft.com/office/drawing/2014/main" id="{D826AE1D-A708-4F84-94E3-9F5AFBEF1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257C98-FB7F-49BE-B508-2DD11A8F0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3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69F13A9F-71B8-4009-976C-025552894351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70000"/>
                </a:schemeClr>
              </a:gs>
              <a:gs pos="0">
                <a:schemeClr val="accent5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488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691FEF-D213-4185-BA66-7A40A1484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257C98-FB7F-49BE-B508-2DD11A8F0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574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E4BEA78-CC56-4B52-92CA-3477DBBE3C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257C98-FB7F-49BE-B508-2DD11A8F0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718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DC60073-4433-411F-9754-0B336DC17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257C98-FB7F-49BE-B508-2DD11A8F0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97321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EB60306E-6CCC-4DA9-A62D-FE286DCAA4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893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257C98-FB7F-49BE-B508-2DD11A8F07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5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6717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E3CEF9A-D658-4191-BB2C-A0D5400A7B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2E29C0-4627-4213-9D06-DBA99E047B14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9619FB1-2CE9-4E4F-8E82-CFC625F1A0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BADADFA-E723-449A-9AE7-B1D911187F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D6CE8F8-2FF0-40DE-B401-B18C9CD3E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64D39EC-82FB-409C-8E15-D2F252FFBF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6707792A-E2DA-4A26-9ED7-8E14E23494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0F49A4F-CCD0-4AC0-B6DD-19484556FB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C5303256-7C1A-4CD7-9026-2786534D871D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C987B7-7B9D-446C-A827-C3D3A0D0B8B2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155C524-9372-4BE9-9AA9-BFC33E4F0077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14452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274638"/>
            <a:ext cx="10820170" cy="8503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79" y="1252728"/>
            <a:ext cx="10820170" cy="45262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A00FBDE-B9E9-4E13-8BD6-B3EA17B522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07E2A9-D70F-4D07-AE38-C49C589A7DB6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7E961D6-F1C4-4412-934D-30E0488A1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E2D6B64-E69A-4A17-B4B8-2ECAEF9DC1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ABB1728-AE10-48BF-BF81-48F975F31F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C15A3D0-8DCE-4432-B9FD-62BA375BB9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7CC75714-8802-4B02-9B04-802D2AEE26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EAEB797-1B1F-44E7-86BC-8B32DD84BC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EB9E5BD4-A256-4236-B647-D440BD740E5F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858BE6-5C0B-4B4D-A111-9CE260D1A117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F2DB0D36-A7D9-4BC9-A318-F913D6E607BD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35186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274638"/>
            <a:ext cx="10820170" cy="8503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79" y="1252729"/>
            <a:ext cx="5304901" cy="4525963"/>
          </a:xfrm>
        </p:spPr>
        <p:txBody>
          <a:bodyPr vert="horz" lIns="0" tIns="45720" rIns="91440" bIns="45720" rtlCol="0">
            <a:no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247" y="1252729"/>
            <a:ext cx="5304901" cy="4525963"/>
          </a:xfrm>
        </p:spPr>
        <p:txBody>
          <a:bodyPr vert="horz" lIns="0" tIns="45720" rIns="91440" bIns="45720" rtlCol="0">
            <a:no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D33AD48B-94E3-4A1E-A540-1CF9DC1BFA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6776F4-D6A5-42C7-9CA3-2D7652EAF25C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A685049-8EE3-4909-8171-DCA2DFA2F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A5BF35-4A8F-416E-B3D5-E20B350ABE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DE9BE07-FE8D-4CF4-B15B-3E92514241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F8F2632-AF57-42FA-B098-78BE44B6C1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A240DD16-B0C5-4D13-8F5B-AE088D1174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6405BB-8C4D-4021-AE1F-AFEAA8C6BD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8DA3D7B3-7F05-40DB-A984-3EB9B282663C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621770-4F75-48D7-B73B-FA9589F195B0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8884F8FF-566F-43CB-8DEF-FBFDC3109B6E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316531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55D4BAAA-407D-4384-A1E8-47C18CE029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127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979" y="1561587"/>
            <a:ext cx="7317105" cy="1371600"/>
          </a:xfrm>
        </p:spPr>
        <p:txBody>
          <a:bodyPr anchor="b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979" y="3823603"/>
            <a:ext cx="7317105" cy="1371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presenter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979" y="2933187"/>
            <a:ext cx="731710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bg1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bg1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1C5AE42-1286-442E-AFD8-49BDA6E306C1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alpha val="70000"/>
                </a:schemeClr>
              </a:gs>
              <a:gs pos="0">
                <a:schemeClr val="accent1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6B79A0-FC61-4879-83DE-E439E3D8129C}"/>
              </a:ext>
            </a:extLst>
          </p:cNvPr>
          <p:cNvGrpSpPr/>
          <p:nvPr userDrawn="1"/>
        </p:nvGrpSpPr>
        <p:grpSpPr>
          <a:xfrm>
            <a:off x="685979" y="595504"/>
            <a:ext cx="1646350" cy="522858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99BD976-32E5-4F36-80A9-5523E414FF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BA56CDB-3DAF-472D-94D2-F4A5A5656D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D7DF7A-D901-4B9F-ABB7-92B85974C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CD22D31-02C5-4788-BFCE-5448279A32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E2C371FE-B76D-4D02-8771-3F5F6CF638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1E28BCB-CDFE-4D0D-8F50-3DE2B93B60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24854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7A9A2AC-C344-4C7D-B99B-7319703E59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E89BE0-C992-4174-A95D-282D9C23212E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C9B7AF8-553D-4383-82AC-5F34DAC64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B5932E4-D890-4888-BCDA-FA4EE7935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342A7E7-2E33-4EB4-BFE5-CCC76095E1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B00CF4F-7E92-44EC-829D-C38AB6ABE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0AB3F4DE-78DF-4C93-9739-71FD7980DF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4406DE3-360A-456D-9E91-A311A750C7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445BED2-EF33-4B2C-8F7B-5940957A467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D49B75-7877-4084-BCEE-CC847F288197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A4D830AA-C595-4CC2-A0CC-F917DE2FA456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173069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EF5EE75A-E6AB-4E87-ABEE-B12A7781C2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181BD3-F755-4AA1-811C-9CDFCE41A97A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D873792-87BD-4EA5-AE73-DEF2FDA7B0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E4872E05-79DE-4B28-B20C-7DA8EEC1B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4504FED-8D72-40B9-93D4-ECD01F31C7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F933F3E7-AC83-444B-977D-12DF4D6F51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3D10F361-F663-4907-ADF3-47AB236C7D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8AC09A1-D29E-412B-8130-D1C2FC3B69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7B48EBE4-5550-4B58-8366-B26D93A538A3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174A22-189F-4DBA-9831-F043F3D02187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81CDC4BA-0C81-4ECE-8024-C339EC715CA6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</p:spTree>
    <p:extLst>
      <p:ext uri="{BB962C8B-B14F-4D97-AF65-F5344CB8AC3E}">
        <p14:creationId xmlns:p14="http://schemas.microsoft.com/office/powerpoint/2010/main" val="400612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5045ACE-1838-4576-B567-005E610D63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F0A4081-6864-41EB-9946-2B2A37CA5260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9FC4F37-ED24-4E01-A8BE-4C07B063DA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979" y="1561587"/>
            <a:ext cx="7317105" cy="1371600"/>
          </a:xfrm>
        </p:spPr>
        <p:txBody>
          <a:bodyPr anchor="b"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3B6256-B4E7-4F18-B471-7B271793B0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979" y="2933187"/>
            <a:ext cx="731710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3ABB1F4B-6537-4334-99B6-8D09823EBAFB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70ECC7-AF11-4494-837A-0B779CB9632D}"/>
              </a:ext>
            </a:extLst>
          </p:cNvPr>
          <p:cNvGrpSpPr/>
          <p:nvPr userDrawn="1"/>
        </p:nvGrpSpPr>
        <p:grpSpPr>
          <a:xfrm>
            <a:off x="685979" y="595504"/>
            <a:ext cx="1646350" cy="522858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21A2772-ECE1-4392-B620-854D21A35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40DDAB1-BF9A-4E71-B690-D5C8121EF3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CE81066-49AD-4236-8E8D-D565BDA909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FFDB1A8-C248-40EC-86D7-4C17C7FE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B2C1FF26-41AE-49F8-B1EA-938C208AE7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5C4FDBD-8C30-4F98-9BC2-984C842429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0925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979" y="1561587"/>
            <a:ext cx="7317105" cy="1371600"/>
          </a:xfrm>
        </p:spPr>
        <p:txBody>
          <a:bodyPr anchor="b"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979" y="3823603"/>
            <a:ext cx="7317105" cy="1371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presenter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979" y="2933187"/>
            <a:ext cx="731710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Ciena Corporation 2022. All rights reserved. Confidential &amp; Proprietary.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4A2378-1004-4F40-AECE-6BEF594362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6B79A0-FC61-4879-83DE-E439E3D8129C}"/>
              </a:ext>
            </a:extLst>
          </p:cNvPr>
          <p:cNvGrpSpPr/>
          <p:nvPr userDrawn="1"/>
        </p:nvGrpSpPr>
        <p:grpSpPr>
          <a:xfrm>
            <a:off x="685979" y="595504"/>
            <a:ext cx="1646350" cy="522858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99BD976-32E5-4F36-80A9-5523E414FF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BA56CDB-3DAF-472D-94D2-F4A5A5656D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D7DF7A-D901-4B9F-ABB7-92B85974C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CD22D31-02C5-4788-BFCE-5448279A32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E2C371FE-B76D-4D02-8771-3F5F6CF638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1E28BCB-CDFE-4D0D-8F50-3DE2B93B60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5" name="Freeform 5">
            <a:extLst>
              <a:ext uri="{FF2B5EF4-FFF2-40B4-BE49-F238E27FC236}">
                <a16:creationId xmlns:a16="http://schemas.microsoft.com/office/drawing/2014/main" id="{63743D02-E181-46F7-BE5F-DA5FDBEC6675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alpha val="70000"/>
                </a:schemeClr>
              </a:gs>
              <a:gs pos="0">
                <a:schemeClr val="accent1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DFBC52-51D3-A2AC-5AC7-613E68C57F06}"/>
              </a:ext>
            </a:extLst>
          </p:cNvPr>
          <p:cNvSpPr txBox="1"/>
          <p:nvPr userDrawn="1"/>
        </p:nvSpPr>
        <p:spPr>
          <a:xfrm>
            <a:off x="4986924" y="6493730"/>
            <a:ext cx="2279470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600" b="0" spc="300" baseline="0" dirty="0">
                <a:solidFill>
                  <a:schemeClr val="accent1"/>
                </a:solidFill>
              </a:rPr>
              <a:t>NON-PUBLIC USE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7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5487829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Ciena Corporation 2022. All rights reserved. Confidential &amp; Proprietary.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9A5CF56A-AAA1-4C59-AEE3-280DB7431381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D9387-11C2-585B-0DC0-3B4352976D53}"/>
              </a:ext>
            </a:extLst>
          </p:cNvPr>
          <p:cNvSpPr txBox="1"/>
          <p:nvPr userDrawn="1"/>
        </p:nvSpPr>
        <p:spPr>
          <a:xfrm>
            <a:off x="4986924" y="6493730"/>
            <a:ext cx="2279470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600" b="0" spc="300" baseline="0" dirty="0">
                <a:solidFill>
                  <a:schemeClr val="accent1"/>
                </a:solidFill>
              </a:rPr>
              <a:t>NON-PUBLIC USE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0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79" y="1252728"/>
            <a:ext cx="10881360" cy="452628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E3CEF9A-D658-4191-BB2C-A0D5400A7B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42E29C0-4627-4213-9D06-DBA99E047B14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F9619FB1-2CE9-4E4F-8E82-CFC625F1A0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3BADADFA-E723-449A-9AE7-B1D911187F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3D6CE8F8-2FF0-40DE-B401-B18C9CD3E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664D39EC-82FB-409C-8E15-D2F252FFBF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6707792A-E2DA-4A26-9ED7-8E14E23494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A0F49A4F-CCD0-4AC0-B6DD-19484556FB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solidFill>
              <a:srgbClr val="C71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C5303256-7C1A-4CD7-9026-2786534D871D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6C987B7-7B9D-446C-A827-C3D3A0D0B8B2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3155C524-9372-4BE9-9AA9-BFC33E4F0077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tx2"/>
                </a:solidFill>
                <a:latin typeface="Arial"/>
              </a:rPr>
              <a:t>Copyright © Ciena Corporation </a:t>
            </a:r>
            <a:r>
              <a:rPr lang="en-US" sz="700" dirty="0">
                <a:solidFill>
                  <a:schemeClr val="tx2"/>
                </a:solidFill>
                <a:latin typeface="+mn-lt"/>
              </a:rPr>
              <a:t>2022. </a:t>
            </a:r>
            <a:r>
              <a:rPr lang="en-US" sz="700" dirty="0">
                <a:solidFill>
                  <a:schemeClr val="tx2"/>
                </a:solidFill>
                <a:latin typeface="Arial"/>
              </a:rPr>
              <a:t>All rights reserved. Confidential &amp; Proprietary.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D1F570-1711-1CC9-050D-BDBC4DDA4EB1}"/>
              </a:ext>
            </a:extLst>
          </p:cNvPr>
          <p:cNvSpPr txBox="1"/>
          <p:nvPr userDrawn="1"/>
        </p:nvSpPr>
        <p:spPr>
          <a:xfrm>
            <a:off x="4986924" y="6493730"/>
            <a:ext cx="2279470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600" b="0" spc="300" baseline="0" dirty="0">
                <a:solidFill>
                  <a:schemeClr val="accent1"/>
                </a:solidFill>
              </a:rPr>
              <a:t>NON-PUBLIC USE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5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274638"/>
            <a:ext cx="10820170" cy="8503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979" y="1252728"/>
            <a:ext cx="10820170" cy="45262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6A00FBDE-B9E9-4E13-8BD6-B3EA17B522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07E2A9-D70F-4D07-AE38-C49C589A7DB6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17E961D6-F1C4-4412-934D-30E0488A17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5E2D6B64-E69A-4A17-B4B8-2ECAEF9DC1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AABB1728-AE10-48BF-BF81-48F975F31F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BC15A3D0-8DCE-4432-B9FD-62BA375BB9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Oval 19">
              <a:extLst>
                <a:ext uri="{FF2B5EF4-FFF2-40B4-BE49-F238E27FC236}">
                  <a16:creationId xmlns:a16="http://schemas.microsoft.com/office/drawing/2014/main" id="{7CC75714-8802-4B02-9B04-802D2AEE26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8EAEB797-1B1F-44E7-86BC-8B32DD84BC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6" name="Slide Number Placeholder 4">
            <a:extLst>
              <a:ext uri="{FF2B5EF4-FFF2-40B4-BE49-F238E27FC236}">
                <a16:creationId xmlns:a16="http://schemas.microsoft.com/office/drawing/2014/main" id="{EB9E5BD4-A256-4236-B647-D440BD740E5F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0858BE6-5C0B-4B4D-A111-9CE260D1A117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F2DB0D36-A7D9-4BC9-A318-F913D6E607BD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Ciena Corporation </a:t>
            </a:r>
            <a:r>
              <a:rPr lang="en-US" sz="700">
                <a:solidFill>
                  <a:schemeClr val="tx2"/>
                </a:solidFill>
                <a:latin typeface="+mn-lt"/>
              </a:rPr>
              <a:t>2022. </a:t>
            </a:r>
            <a:r>
              <a:rPr lang="en-US" sz="700">
                <a:solidFill>
                  <a:schemeClr val="tx2"/>
                </a:solidFill>
                <a:latin typeface="Arial"/>
              </a:rPr>
              <a:t>All rights reserved. Confidential &amp; Proprietary.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5F80A4-A44F-5963-6BB7-277B9004882C}"/>
              </a:ext>
            </a:extLst>
          </p:cNvPr>
          <p:cNvSpPr txBox="1"/>
          <p:nvPr userDrawn="1"/>
        </p:nvSpPr>
        <p:spPr>
          <a:xfrm>
            <a:off x="4986924" y="6493730"/>
            <a:ext cx="2279470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600" b="0" spc="300" baseline="0" dirty="0">
                <a:solidFill>
                  <a:schemeClr val="accent1"/>
                </a:solidFill>
              </a:rPr>
              <a:t>NON-PUBLIC USE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3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274638"/>
            <a:ext cx="10820170" cy="85039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979" y="1252729"/>
            <a:ext cx="5304901" cy="4525963"/>
          </a:xfrm>
        </p:spPr>
        <p:txBody>
          <a:bodyPr vert="horz" lIns="0" tIns="45720" rIns="91440" bIns="45720" rtlCol="0">
            <a:no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247" y="1252729"/>
            <a:ext cx="5304901" cy="4525963"/>
          </a:xfrm>
        </p:spPr>
        <p:txBody>
          <a:bodyPr vert="horz" lIns="0" tIns="45720" rIns="91440" bIns="45720" rtlCol="0">
            <a:no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D33AD48B-94E3-4A1E-A540-1CF9DC1BFA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6776F4-D6A5-42C7-9CA3-2D7652EAF25C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A685049-8EE3-4909-8171-DCA2DFA2F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4A5BF35-4A8F-416E-B3D5-E20B350ABE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DE9BE07-FE8D-4CF4-B15B-3E92514241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AF8F2632-AF57-42FA-B098-78BE44B6C1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A240DD16-B0C5-4D13-8F5B-AE088D1174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996405BB-8C4D-4021-AE1F-AFEAA8C6BD7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8DA3D7B3-7F05-40DB-A984-3EB9B282663C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6621770-4F75-48D7-B73B-FA9589F195B0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8884F8FF-566F-43CB-8DEF-FBFDC3109B6E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Ciena Corporation </a:t>
            </a:r>
            <a:r>
              <a:rPr lang="en-US" sz="700">
                <a:solidFill>
                  <a:schemeClr val="tx2"/>
                </a:solidFill>
                <a:latin typeface="+mn-lt"/>
              </a:rPr>
              <a:t>2022. </a:t>
            </a:r>
            <a:r>
              <a:rPr lang="en-US" sz="700">
                <a:solidFill>
                  <a:schemeClr val="tx2"/>
                </a:solidFill>
                <a:latin typeface="Arial"/>
              </a:rPr>
              <a:t>All rights reserved. Confidential &amp; Proprietary.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ACCFB4-96C0-29A2-09BF-EFD3315D3441}"/>
              </a:ext>
            </a:extLst>
          </p:cNvPr>
          <p:cNvSpPr txBox="1"/>
          <p:nvPr userDrawn="1"/>
        </p:nvSpPr>
        <p:spPr>
          <a:xfrm>
            <a:off x="4986924" y="6493730"/>
            <a:ext cx="2279470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600" b="0" spc="300" baseline="0" dirty="0">
                <a:solidFill>
                  <a:schemeClr val="accent1"/>
                </a:solidFill>
              </a:rPr>
              <a:t>NON-PUBLIC USE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8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E89BE0-C992-4174-A95D-282D9C23212E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C9B7AF8-553D-4383-82AC-5F34DAC64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B5932E4-D890-4888-BCDA-FA4EE7935A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F342A7E7-2E33-4EB4-BFE5-CCC76095E1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B00CF4F-7E92-44EC-829D-C38AB6ABE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0AB3F4DE-78DF-4C93-9739-71FD7980DF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E4406DE3-360A-456D-9E91-A311A750C7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445BED2-EF33-4B2C-8F7B-5940957A467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D49B75-7877-4084-BCEE-CC847F288197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A4D830AA-C595-4CC2-A0CC-F917DE2FA456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Ciena Corporation </a:t>
            </a:r>
            <a:r>
              <a:rPr lang="en-US" sz="700">
                <a:solidFill>
                  <a:schemeClr val="tx2"/>
                </a:solidFill>
                <a:latin typeface="+mn-lt"/>
              </a:rPr>
              <a:t>2022. </a:t>
            </a:r>
            <a:r>
              <a:rPr lang="en-US" sz="700">
                <a:solidFill>
                  <a:schemeClr val="tx2"/>
                </a:solidFill>
                <a:latin typeface="Arial"/>
              </a:rPr>
              <a:t>All rights reserved. Confidential &amp; Proprietary.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A3B8F5-FE77-65F8-8407-A767A1F488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rgbClr val="C71C2C"/>
              </a:gs>
              <a:gs pos="100000">
                <a:srgbClr val="800A68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1C1E2A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6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>
            <a:extLst>
              <a:ext uri="{FF2B5EF4-FFF2-40B4-BE49-F238E27FC236}">
                <a16:creationId xmlns:a16="http://schemas.microsoft.com/office/drawing/2014/main" id="{EF5EE75A-E6AB-4E87-ABEE-B12A7781C2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181BD3-F755-4AA1-811C-9CDFCE41A97A}"/>
              </a:ext>
            </a:extLst>
          </p:cNvPr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7D873792-87BD-4EA5-AE73-DEF2FDA7B0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E4872E05-79DE-4B28-B20C-7DA8EEC1BF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44504FED-8D72-40B9-93D4-ECD01F31C7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F933F3E7-AC83-444B-977D-12DF4D6F51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Oval 19">
              <a:extLst>
                <a:ext uri="{FF2B5EF4-FFF2-40B4-BE49-F238E27FC236}">
                  <a16:creationId xmlns:a16="http://schemas.microsoft.com/office/drawing/2014/main" id="{3D10F361-F663-4907-ADF3-47AB236C7D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08AC09A1-D29E-412B-8130-D1C2FC3B69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7B48EBE4-5550-4B58-8366-B26D93A538A3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4174A22-189F-4DBA-9831-F043F3D02187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81CDC4BA-0C81-4ECE-8024-C339EC715CA6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Ciena Corporation </a:t>
            </a:r>
            <a:r>
              <a:rPr lang="en-US" sz="700">
                <a:solidFill>
                  <a:schemeClr val="tx2"/>
                </a:solidFill>
                <a:latin typeface="+mn-lt"/>
              </a:rPr>
              <a:t>2022. </a:t>
            </a:r>
            <a:r>
              <a:rPr lang="en-US" sz="700">
                <a:solidFill>
                  <a:schemeClr val="tx2"/>
                </a:solidFill>
                <a:latin typeface="Arial"/>
              </a:rPr>
              <a:t>All rights reserved. Confidential &amp; Proprietary.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516CC-70AF-D33D-CB8D-3BAC7EFB5944}"/>
              </a:ext>
            </a:extLst>
          </p:cNvPr>
          <p:cNvSpPr txBox="1"/>
          <p:nvPr userDrawn="1"/>
        </p:nvSpPr>
        <p:spPr>
          <a:xfrm>
            <a:off x="4986924" y="6493730"/>
            <a:ext cx="2279470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600" b="0" spc="300" baseline="0" dirty="0">
                <a:solidFill>
                  <a:schemeClr val="accent1"/>
                </a:solidFill>
              </a:rPr>
              <a:t>NON-PUBLIC USE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009DA5-7ADD-4050-8D4B-5A9B147645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127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accent4"/>
              </a:gs>
            </a:gsLst>
            <a:lin ang="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979" y="1561587"/>
            <a:ext cx="7317105" cy="1371600"/>
          </a:xfrm>
        </p:spPr>
        <p:txBody>
          <a:bodyPr anchor="b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979" y="3823603"/>
            <a:ext cx="7317105" cy="1371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presenter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979" y="2933187"/>
            <a:ext cx="731710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bg1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bg1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1C5AE42-1286-442E-AFD8-49BDA6E306C1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gradFill>
            <a:gsLst>
              <a:gs pos="0">
                <a:schemeClr val="accent4">
                  <a:alpha val="70000"/>
                </a:schemeClr>
              </a:gs>
              <a:gs pos="100000">
                <a:schemeClr val="accent5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6B79A0-FC61-4879-83DE-E439E3D8129C}"/>
              </a:ext>
            </a:extLst>
          </p:cNvPr>
          <p:cNvGrpSpPr/>
          <p:nvPr userDrawn="1"/>
        </p:nvGrpSpPr>
        <p:grpSpPr>
          <a:xfrm>
            <a:off x="685979" y="595504"/>
            <a:ext cx="1646350" cy="522858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99BD976-32E5-4F36-80A9-5523E414FF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BA56CDB-3DAF-472D-94D2-F4A5A5656D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D7DF7A-D901-4B9F-ABB7-92B85974C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CD22D31-02C5-4788-BFCE-5448279A32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E2C371FE-B76D-4D02-8771-3F5F6CF638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1E28BCB-CDFE-4D0D-8F50-3DE2B93B60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5073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5045ACE-1838-4576-B567-005E610D632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F0A4081-6864-41EB-9946-2B2A37CA5260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Ciena Corporation </a:t>
            </a:r>
            <a:r>
              <a:rPr lang="en-US" sz="700">
                <a:solidFill>
                  <a:schemeClr val="tx2"/>
                </a:solidFill>
                <a:latin typeface="+mn-lt"/>
              </a:rPr>
              <a:t>2022. </a:t>
            </a:r>
            <a:r>
              <a:rPr lang="en-US" sz="700">
                <a:solidFill>
                  <a:schemeClr val="tx2"/>
                </a:solidFill>
                <a:latin typeface="Arial"/>
              </a:rPr>
              <a:t>All rights reserved. Confidential &amp; Proprietary.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9FC4F37-ED24-4E01-A8BE-4C07B063DA7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979" y="1561587"/>
            <a:ext cx="7317105" cy="1371600"/>
          </a:xfrm>
        </p:spPr>
        <p:txBody>
          <a:bodyPr anchor="b"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C3B6256-B4E7-4F18-B471-7B271793B0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979" y="2933187"/>
            <a:ext cx="731710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3ABB1F4B-6537-4334-99B6-8D09823EBAFB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70ECC7-AF11-4494-837A-0B779CB9632D}"/>
              </a:ext>
            </a:extLst>
          </p:cNvPr>
          <p:cNvGrpSpPr/>
          <p:nvPr userDrawn="1"/>
        </p:nvGrpSpPr>
        <p:grpSpPr>
          <a:xfrm>
            <a:off x="685979" y="595504"/>
            <a:ext cx="1646350" cy="522858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21A2772-ECE1-4392-B620-854D21A35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440DDAB1-BF9A-4E71-B690-D5C8121EF3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7CE81066-49AD-4236-8E8D-D565BDA909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AFFDB1A8-C248-40EC-86D7-4C17C7FE3F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B2C1FF26-41AE-49F8-B1EA-938C208AE75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5C4FDBD-8C30-4F98-9BC2-984C842429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EADE98A-B4C1-F3CB-352A-75A63EA9BD5C}"/>
              </a:ext>
            </a:extLst>
          </p:cNvPr>
          <p:cNvSpPr txBox="1"/>
          <p:nvPr userDrawn="1"/>
        </p:nvSpPr>
        <p:spPr>
          <a:xfrm>
            <a:off x="4986924" y="6493730"/>
            <a:ext cx="2279470" cy="246221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spAutoFit/>
          </a:bodyPr>
          <a:lstStyle/>
          <a:p>
            <a:r>
              <a:rPr lang="en-US" sz="1600" b="0" spc="300" baseline="0" dirty="0">
                <a:solidFill>
                  <a:schemeClr val="accent1"/>
                </a:solidFill>
              </a:rPr>
              <a:t>NON-PUBLIC USE</a:t>
            </a:r>
            <a:endParaRPr lang="en-US" b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82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9BE1F480-8F50-4F28-BCB5-6E994B5305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127" cy="6858000"/>
          </a:xfrm>
          <a:prstGeom prst="rect">
            <a:avLst/>
          </a:prstGeom>
          <a:gradFill>
            <a:gsLst>
              <a:gs pos="100000">
                <a:schemeClr val="accent3"/>
              </a:gs>
              <a:gs pos="0">
                <a:schemeClr val="accent5"/>
              </a:gs>
            </a:gsLst>
            <a:lin ang="0" scaled="0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979" y="1561587"/>
            <a:ext cx="7317105" cy="1371600"/>
          </a:xfrm>
        </p:spPr>
        <p:txBody>
          <a:bodyPr anchor="b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979" y="3823603"/>
            <a:ext cx="7317105" cy="13716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00"/>
              </a:spcAft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presenter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85979" y="2933187"/>
            <a:ext cx="7317105" cy="914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  <p:sp>
        <p:nvSpPr>
          <p:cNvPr id="12" name="Footer Placeholder 3"/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bg1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bg1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bg1"/>
                </a:solidFill>
                <a:latin typeface="+mn-lt"/>
              </a:rPr>
              <a:t> Corporation 2022. All rights reserved. Proprietary information.</a:t>
            </a: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1C5AE42-1286-442E-AFD8-49BDA6E306C1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70000"/>
                </a:schemeClr>
              </a:gs>
              <a:gs pos="0">
                <a:schemeClr val="accent5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B6B79A0-FC61-4879-83DE-E439E3D8129C}"/>
              </a:ext>
            </a:extLst>
          </p:cNvPr>
          <p:cNvGrpSpPr/>
          <p:nvPr userDrawn="1"/>
        </p:nvGrpSpPr>
        <p:grpSpPr>
          <a:xfrm>
            <a:off x="685979" y="595504"/>
            <a:ext cx="1646350" cy="522858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199BD976-32E5-4F36-80A9-5523E414FF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9BA56CDB-3DAF-472D-94D2-F4A5A5656D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CD7DF7A-D901-4B9F-ABB7-92B85974C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2CD22D31-02C5-4788-BFCE-5448279A32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Oval 19">
              <a:extLst>
                <a:ext uri="{FF2B5EF4-FFF2-40B4-BE49-F238E27FC236}">
                  <a16:creationId xmlns:a16="http://schemas.microsoft.com/office/drawing/2014/main" id="{E2C371FE-B76D-4D02-8771-3F5F6CF638C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1E28BCB-CDFE-4D0D-8F50-3DE2B93B60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35709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5487829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accent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tx2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Arial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Arial"/>
              </a:rPr>
              <a:t>Ciena</a:t>
            </a:r>
            <a:r>
              <a:rPr lang="en-US" sz="700">
                <a:solidFill>
                  <a:schemeClr val="tx2"/>
                </a:solidFill>
                <a:latin typeface="Arial"/>
              </a:rPr>
              <a:t> Corporation 2022. All rights reserved. Proprietary information.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9A5CF56A-AAA1-4C59-AEE3-280DB7431381}"/>
              </a:ext>
            </a:extLst>
          </p:cNvPr>
          <p:cNvSpPr>
            <a:spLocks/>
          </p:cNvSpPr>
          <p:nvPr userDrawn="1"/>
        </p:nvSpPr>
        <p:spPr bwMode="auto">
          <a:xfrm>
            <a:off x="9402354" y="0"/>
            <a:ext cx="2789646" cy="2880360"/>
          </a:xfrm>
          <a:custGeom>
            <a:avLst/>
            <a:gdLst>
              <a:gd name="T0" fmla="*/ 727 w 1758"/>
              <a:gd name="T1" fmla="*/ 0 h 1811"/>
              <a:gd name="T2" fmla="*/ 0 w 1758"/>
              <a:gd name="T3" fmla="*/ 0 h 1811"/>
              <a:gd name="T4" fmla="*/ 607 w 1758"/>
              <a:gd name="T5" fmla="*/ 1213 h 1811"/>
              <a:gd name="T6" fmla="*/ 1758 w 1758"/>
              <a:gd name="T7" fmla="*/ 1811 h 1811"/>
              <a:gd name="T8" fmla="*/ 1758 w 1758"/>
              <a:gd name="T9" fmla="*/ 1078 h 1811"/>
              <a:gd name="T10" fmla="*/ 727 w 1758"/>
              <a:gd name="T11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58" h="1811">
                <a:moveTo>
                  <a:pt x="727" y="0"/>
                </a:moveTo>
                <a:cubicBezTo>
                  <a:pt x="0" y="0"/>
                  <a:pt x="0" y="0"/>
                  <a:pt x="0" y="0"/>
                </a:cubicBezTo>
                <a:cubicBezTo>
                  <a:pt x="65" y="457"/>
                  <a:pt x="275" y="880"/>
                  <a:pt x="607" y="1213"/>
                </a:cubicBezTo>
                <a:cubicBezTo>
                  <a:pt x="925" y="1530"/>
                  <a:pt x="1325" y="1736"/>
                  <a:pt x="1758" y="1811"/>
                </a:cubicBezTo>
                <a:cubicBezTo>
                  <a:pt x="1758" y="1078"/>
                  <a:pt x="1758" y="1078"/>
                  <a:pt x="1758" y="1078"/>
                </a:cubicBezTo>
                <a:cubicBezTo>
                  <a:pt x="1244" y="940"/>
                  <a:pt x="842" y="522"/>
                  <a:pt x="72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601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20BD69-B54B-4DF1-BF8F-2EA08163E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2" y="893"/>
            <a:ext cx="7064098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  <a:endParaRPr lang="en-US" sz="7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B7F9F7A-7C2F-48AB-AAA9-067B77AA0807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4367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20BD69-B54B-4DF1-BF8F-2EA08163E8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1" y="0"/>
            <a:ext cx="70640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  <a:endParaRPr lang="en-US" sz="7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B7F9F7A-7C2F-48AB-AAA9-067B77AA0807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alpha val="70000"/>
                </a:schemeClr>
              </a:gs>
              <a:gs pos="0">
                <a:schemeClr val="accent1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3565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an&#10;&#10;Description automatically generated">
            <a:extLst>
              <a:ext uri="{FF2B5EF4-FFF2-40B4-BE49-F238E27FC236}">
                <a16:creationId xmlns:a16="http://schemas.microsoft.com/office/drawing/2014/main" id="{C9BB5255-688C-425C-B355-27E9D2278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7900" y="0"/>
            <a:ext cx="7064100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979" y="2001078"/>
            <a:ext cx="4024408" cy="2855844"/>
          </a:xfrm>
        </p:spPr>
        <p:txBody>
          <a:bodyPr anchor="ctr"/>
          <a:lstStyle>
            <a:lvl1pPr algn="l">
              <a:defRPr sz="2800" b="1" cap="none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657669" y="6465565"/>
            <a:ext cx="732031" cy="232483"/>
            <a:chOff x="468313" y="351632"/>
            <a:chExt cx="844550" cy="268288"/>
          </a:xfrm>
          <a:solidFill>
            <a:schemeClr val="bg1"/>
          </a:solidFill>
        </p:grpSpPr>
        <p:sp>
          <p:nvSpPr>
            <p:cNvPr id="8" name="Freeform 15"/>
            <p:cNvSpPr>
              <a:spLocks/>
            </p:cNvSpPr>
            <p:nvPr userDrawn="1"/>
          </p:nvSpPr>
          <p:spPr bwMode="auto">
            <a:xfrm>
              <a:off x="468313" y="434182"/>
              <a:ext cx="144463" cy="185738"/>
            </a:xfrm>
            <a:custGeom>
              <a:avLst/>
              <a:gdLst>
                <a:gd name="T0" fmla="*/ 385 w 385"/>
                <a:gd name="T1" fmla="*/ 21 h 491"/>
                <a:gd name="T2" fmla="*/ 262 w 385"/>
                <a:gd name="T3" fmla="*/ 0 h 491"/>
                <a:gd name="T4" fmla="*/ 0 w 385"/>
                <a:gd name="T5" fmla="*/ 247 h 491"/>
                <a:gd name="T6" fmla="*/ 249 w 385"/>
                <a:gd name="T7" fmla="*/ 491 h 491"/>
                <a:gd name="T8" fmla="*/ 385 w 385"/>
                <a:gd name="T9" fmla="*/ 465 h 491"/>
                <a:gd name="T10" fmla="*/ 385 w 385"/>
                <a:gd name="T11" fmla="*/ 341 h 491"/>
                <a:gd name="T12" fmla="*/ 290 w 385"/>
                <a:gd name="T13" fmla="*/ 358 h 491"/>
                <a:gd name="T14" fmla="*/ 162 w 385"/>
                <a:gd name="T15" fmla="*/ 250 h 491"/>
                <a:gd name="T16" fmla="*/ 292 w 385"/>
                <a:gd name="T17" fmla="*/ 135 h 491"/>
                <a:gd name="T18" fmla="*/ 385 w 385"/>
                <a:gd name="T19" fmla="*/ 152 h 491"/>
                <a:gd name="T20" fmla="*/ 385 w 385"/>
                <a:gd name="T21" fmla="*/ 2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5" h="491">
                  <a:moveTo>
                    <a:pt x="385" y="21"/>
                  </a:moveTo>
                  <a:cubicBezTo>
                    <a:pt x="348" y="10"/>
                    <a:pt x="297" y="0"/>
                    <a:pt x="262" y="0"/>
                  </a:cubicBezTo>
                  <a:cubicBezTo>
                    <a:pt x="117" y="0"/>
                    <a:pt x="0" y="88"/>
                    <a:pt x="0" y="247"/>
                  </a:cubicBezTo>
                  <a:cubicBezTo>
                    <a:pt x="0" y="409"/>
                    <a:pt x="113" y="491"/>
                    <a:pt x="249" y="491"/>
                  </a:cubicBezTo>
                  <a:cubicBezTo>
                    <a:pt x="288" y="491"/>
                    <a:pt x="349" y="483"/>
                    <a:pt x="385" y="465"/>
                  </a:cubicBezTo>
                  <a:cubicBezTo>
                    <a:pt x="385" y="341"/>
                    <a:pt x="385" y="341"/>
                    <a:pt x="385" y="341"/>
                  </a:cubicBezTo>
                  <a:cubicBezTo>
                    <a:pt x="354" y="353"/>
                    <a:pt x="318" y="358"/>
                    <a:pt x="290" y="358"/>
                  </a:cubicBezTo>
                  <a:cubicBezTo>
                    <a:pt x="231" y="358"/>
                    <a:pt x="162" y="323"/>
                    <a:pt x="162" y="250"/>
                  </a:cubicBezTo>
                  <a:cubicBezTo>
                    <a:pt x="162" y="167"/>
                    <a:pt x="227" y="135"/>
                    <a:pt x="292" y="135"/>
                  </a:cubicBezTo>
                  <a:cubicBezTo>
                    <a:pt x="323" y="135"/>
                    <a:pt x="358" y="145"/>
                    <a:pt x="385" y="152"/>
                  </a:cubicBezTo>
                  <a:lnTo>
                    <a:pt x="38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16"/>
            <p:cNvSpPr>
              <a:spLocks noEditPoints="1"/>
            </p:cNvSpPr>
            <p:nvPr userDrawn="1"/>
          </p:nvSpPr>
          <p:spPr bwMode="auto">
            <a:xfrm>
              <a:off x="1100138" y="435770"/>
              <a:ext cx="171450" cy="182563"/>
            </a:xfrm>
            <a:custGeom>
              <a:avLst/>
              <a:gdLst>
                <a:gd name="T0" fmla="*/ 158 w 455"/>
                <a:gd name="T1" fmla="*/ 487 h 487"/>
                <a:gd name="T2" fmla="*/ 296 w 455"/>
                <a:gd name="T3" fmla="*/ 428 h 487"/>
                <a:gd name="T4" fmla="*/ 296 w 455"/>
                <a:gd name="T5" fmla="*/ 476 h 487"/>
                <a:gd name="T6" fmla="*/ 455 w 455"/>
                <a:gd name="T7" fmla="*/ 476 h 487"/>
                <a:gd name="T8" fmla="*/ 455 w 455"/>
                <a:gd name="T9" fmla="*/ 207 h 487"/>
                <a:gd name="T10" fmla="*/ 408 w 455"/>
                <a:gd name="T11" fmla="*/ 58 h 487"/>
                <a:gd name="T12" fmla="*/ 230 w 455"/>
                <a:gd name="T13" fmla="*/ 0 h 487"/>
                <a:gd name="T14" fmla="*/ 37 w 455"/>
                <a:gd name="T15" fmla="*/ 38 h 487"/>
                <a:gd name="T16" fmla="*/ 37 w 455"/>
                <a:gd name="T17" fmla="*/ 156 h 487"/>
                <a:gd name="T18" fmla="*/ 203 w 455"/>
                <a:gd name="T19" fmla="*/ 127 h 487"/>
                <a:gd name="T20" fmla="*/ 297 w 455"/>
                <a:gd name="T21" fmla="*/ 203 h 487"/>
                <a:gd name="T22" fmla="*/ 297 w 455"/>
                <a:gd name="T23" fmla="*/ 211 h 487"/>
                <a:gd name="T24" fmla="*/ 184 w 455"/>
                <a:gd name="T25" fmla="*/ 193 h 487"/>
                <a:gd name="T26" fmla="*/ 0 w 455"/>
                <a:gd name="T27" fmla="*/ 340 h 487"/>
                <a:gd name="T28" fmla="*/ 0 w 455"/>
                <a:gd name="T29" fmla="*/ 342 h 487"/>
                <a:gd name="T30" fmla="*/ 158 w 455"/>
                <a:gd name="T31" fmla="*/ 487 h 487"/>
                <a:gd name="T32" fmla="*/ 217 w 455"/>
                <a:gd name="T33" fmla="*/ 384 h 487"/>
                <a:gd name="T34" fmla="*/ 159 w 455"/>
                <a:gd name="T35" fmla="*/ 332 h 487"/>
                <a:gd name="T36" fmla="*/ 159 w 455"/>
                <a:gd name="T37" fmla="*/ 331 h 487"/>
                <a:gd name="T38" fmla="*/ 234 w 455"/>
                <a:gd name="T39" fmla="*/ 273 h 487"/>
                <a:gd name="T40" fmla="*/ 298 w 455"/>
                <a:gd name="T41" fmla="*/ 288 h 487"/>
                <a:gd name="T42" fmla="*/ 217 w 455"/>
                <a:gd name="T43" fmla="*/ 384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5" h="487">
                  <a:moveTo>
                    <a:pt x="158" y="487"/>
                  </a:moveTo>
                  <a:cubicBezTo>
                    <a:pt x="220" y="487"/>
                    <a:pt x="264" y="463"/>
                    <a:pt x="296" y="428"/>
                  </a:cubicBezTo>
                  <a:cubicBezTo>
                    <a:pt x="296" y="476"/>
                    <a:pt x="296" y="476"/>
                    <a:pt x="296" y="476"/>
                  </a:cubicBezTo>
                  <a:cubicBezTo>
                    <a:pt x="455" y="476"/>
                    <a:pt x="455" y="476"/>
                    <a:pt x="455" y="476"/>
                  </a:cubicBezTo>
                  <a:cubicBezTo>
                    <a:pt x="455" y="207"/>
                    <a:pt x="455" y="207"/>
                    <a:pt x="455" y="207"/>
                  </a:cubicBezTo>
                  <a:cubicBezTo>
                    <a:pt x="455" y="141"/>
                    <a:pt x="444" y="92"/>
                    <a:pt x="408" y="58"/>
                  </a:cubicBezTo>
                  <a:cubicBezTo>
                    <a:pt x="371" y="20"/>
                    <a:pt x="314" y="0"/>
                    <a:pt x="230" y="0"/>
                  </a:cubicBezTo>
                  <a:cubicBezTo>
                    <a:pt x="162" y="1"/>
                    <a:pt x="98" y="18"/>
                    <a:pt x="37" y="3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90" y="136"/>
                    <a:pt x="154" y="127"/>
                    <a:pt x="203" y="127"/>
                  </a:cubicBezTo>
                  <a:cubicBezTo>
                    <a:pt x="266" y="127"/>
                    <a:pt x="297" y="155"/>
                    <a:pt x="297" y="203"/>
                  </a:cubicBezTo>
                  <a:cubicBezTo>
                    <a:pt x="297" y="211"/>
                    <a:pt x="297" y="211"/>
                    <a:pt x="297" y="211"/>
                  </a:cubicBezTo>
                  <a:cubicBezTo>
                    <a:pt x="270" y="202"/>
                    <a:pt x="227" y="193"/>
                    <a:pt x="184" y="193"/>
                  </a:cubicBezTo>
                  <a:cubicBezTo>
                    <a:pt x="74" y="193"/>
                    <a:pt x="0" y="243"/>
                    <a:pt x="0" y="34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0" y="435"/>
                    <a:pt x="69" y="487"/>
                    <a:pt x="158" y="487"/>
                  </a:cubicBezTo>
                  <a:moveTo>
                    <a:pt x="217" y="384"/>
                  </a:moveTo>
                  <a:cubicBezTo>
                    <a:pt x="183" y="384"/>
                    <a:pt x="159" y="364"/>
                    <a:pt x="159" y="332"/>
                  </a:cubicBezTo>
                  <a:cubicBezTo>
                    <a:pt x="159" y="331"/>
                    <a:pt x="159" y="331"/>
                    <a:pt x="159" y="331"/>
                  </a:cubicBezTo>
                  <a:cubicBezTo>
                    <a:pt x="159" y="296"/>
                    <a:pt x="187" y="273"/>
                    <a:pt x="234" y="273"/>
                  </a:cubicBezTo>
                  <a:cubicBezTo>
                    <a:pt x="259" y="273"/>
                    <a:pt x="280" y="280"/>
                    <a:pt x="298" y="288"/>
                  </a:cubicBezTo>
                  <a:cubicBezTo>
                    <a:pt x="298" y="347"/>
                    <a:pt x="265" y="384"/>
                    <a:pt x="217" y="38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17"/>
            <p:cNvSpPr>
              <a:spLocks/>
            </p:cNvSpPr>
            <p:nvPr userDrawn="1"/>
          </p:nvSpPr>
          <p:spPr bwMode="auto">
            <a:xfrm>
              <a:off x="912813" y="435770"/>
              <a:ext cx="173038" cy="179388"/>
            </a:xfrm>
            <a:custGeom>
              <a:avLst/>
              <a:gdLst>
                <a:gd name="T0" fmla="*/ 0 w 457"/>
                <a:gd name="T1" fmla="*/ 13 h 475"/>
                <a:gd name="T2" fmla="*/ 157 w 457"/>
                <a:gd name="T3" fmla="*/ 13 h 475"/>
                <a:gd name="T4" fmla="*/ 157 w 457"/>
                <a:gd name="T5" fmla="*/ 83 h 475"/>
                <a:gd name="T6" fmla="*/ 164 w 457"/>
                <a:gd name="T7" fmla="*/ 75 h 475"/>
                <a:gd name="T8" fmla="*/ 301 w 457"/>
                <a:gd name="T9" fmla="*/ 0 h 475"/>
                <a:gd name="T10" fmla="*/ 457 w 457"/>
                <a:gd name="T11" fmla="*/ 169 h 475"/>
                <a:gd name="T12" fmla="*/ 457 w 457"/>
                <a:gd name="T13" fmla="*/ 475 h 475"/>
                <a:gd name="T14" fmla="*/ 300 w 457"/>
                <a:gd name="T15" fmla="*/ 475 h 475"/>
                <a:gd name="T16" fmla="*/ 300 w 457"/>
                <a:gd name="T17" fmla="*/ 222 h 475"/>
                <a:gd name="T18" fmla="*/ 230 w 457"/>
                <a:gd name="T19" fmla="*/ 139 h 475"/>
                <a:gd name="T20" fmla="*/ 157 w 457"/>
                <a:gd name="T21" fmla="*/ 222 h 475"/>
                <a:gd name="T22" fmla="*/ 157 w 457"/>
                <a:gd name="T23" fmla="*/ 475 h 475"/>
                <a:gd name="T24" fmla="*/ 0 w 457"/>
                <a:gd name="T25" fmla="*/ 475 h 475"/>
                <a:gd name="T26" fmla="*/ 0 w 457"/>
                <a:gd name="T27" fmla="*/ 13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7" h="475">
                  <a:moveTo>
                    <a:pt x="0" y="13"/>
                  </a:moveTo>
                  <a:cubicBezTo>
                    <a:pt x="157" y="13"/>
                    <a:pt x="157" y="13"/>
                    <a:pt x="157" y="13"/>
                  </a:cubicBezTo>
                  <a:cubicBezTo>
                    <a:pt x="157" y="83"/>
                    <a:pt x="157" y="83"/>
                    <a:pt x="157" y="83"/>
                  </a:cubicBezTo>
                  <a:cubicBezTo>
                    <a:pt x="164" y="75"/>
                    <a:pt x="164" y="75"/>
                    <a:pt x="164" y="75"/>
                  </a:cubicBezTo>
                  <a:cubicBezTo>
                    <a:pt x="194" y="37"/>
                    <a:pt x="236" y="0"/>
                    <a:pt x="301" y="0"/>
                  </a:cubicBezTo>
                  <a:cubicBezTo>
                    <a:pt x="399" y="0"/>
                    <a:pt x="457" y="64"/>
                    <a:pt x="457" y="169"/>
                  </a:cubicBezTo>
                  <a:cubicBezTo>
                    <a:pt x="457" y="475"/>
                    <a:pt x="457" y="475"/>
                    <a:pt x="457" y="475"/>
                  </a:cubicBezTo>
                  <a:cubicBezTo>
                    <a:pt x="300" y="475"/>
                    <a:pt x="300" y="475"/>
                    <a:pt x="300" y="475"/>
                  </a:cubicBezTo>
                  <a:cubicBezTo>
                    <a:pt x="300" y="222"/>
                    <a:pt x="300" y="222"/>
                    <a:pt x="300" y="222"/>
                  </a:cubicBezTo>
                  <a:cubicBezTo>
                    <a:pt x="300" y="169"/>
                    <a:pt x="272" y="139"/>
                    <a:pt x="230" y="139"/>
                  </a:cubicBezTo>
                  <a:cubicBezTo>
                    <a:pt x="188" y="139"/>
                    <a:pt x="157" y="169"/>
                    <a:pt x="157" y="222"/>
                  </a:cubicBezTo>
                  <a:cubicBezTo>
                    <a:pt x="157" y="475"/>
                    <a:pt x="157" y="475"/>
                    <a:pt x="157" y="475"/>
                  </a:cubicBezTo>
                  <a:cubicBezTo>
                    <a:pt x="0" y="475"/>
                    <a:pt x="0" y="475"/>
                    <a:pt x="0" y="475"/>
                  </a:cubicBez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 noEditPoints="1"/>
            </p:cNvSpPr>
            <p:nvPr userDrawn="1"/>
          </p:nvSpPr>
          <p:spPr bwMode="auto">
            <a:xfrm>
              <a:off x="636588" y="429420"/>
              <a:ext cx="258763" cy="190500"/>
            </a:xfrm>
            <a:custGeom>
              <a:avLst/>
              <a:gdLst>
                <a:gd name="T0" fmla="*/ 683 w 683"/>
                <a:gd name="T1" fmla="*/ 433 h 506"/>
                <a:gd name="T2" fmla="*/ 484 w 683"/>
                <a:gd name="T3" fmla="*/ 502 h 506"/>
                <a:gd name="T4" fmla="*/ 331 w 683"/>
                <a:gd name="T5" fmla="*/ 455 h 506"/>
                <a:gd name="T6" fmla="*/ 119 w 683"/>
                <a:gd name="T7" fmla="*/ 494 h 506"/>
                <a:gd name="T8" fmla="*/ 0 w 683"/>
                <a:gd name="T9" fmla="*/ 322 h 506"/>
                <a:gd name="T10" fmla="*/ 0 w 683"/>
                <a:gd name="T11" fmla="*/ 33 h 506"/>
                <a:gd name="T12" fmla="*/ 147 w 683"/>
                <a:gd name="T13" fmla="*/ 33 h 506"/>
                <a:gd name="T14" fmla="*/ 151 w 683"/>
                <a:gd name="T15" fmla="*/ 274 h 506"/>
                <a:gd name="T16" fmla="*/ 264 w 683"/>
                <a:gd name="T17" fmla="*/ 374 h 506"/>
                <a:gd name="T18" fmla="*/ 239 w 683"/>
                <a:gd name="T19" fmla="*/ 258 h 506"/>
                <a:gd name="T20" fmla="*/ 485 w 683"/>
                <a:gd name="T21" fmla="*/ 0 h 506"/>
                <a:gd name="T22" fmla="*/ 623 w 683"/>
                <a:gd name="T23" fmla="*/ 225 h 506"/>
                <a:gd name="T24" fmla="*/ 475 w 683"/>
                <a:gd name="T25" fmla="*/ 369 h 506"/>
                <a:gd name="T26" fmla="*/ 683 w 683"/>
                <a:gd name="T27" fmla="*/ 342 h 506"/>
                <a:gd name="T28" fmla="*/ 683 w 683"/>
                <a:gd name="T29" fmla="*/ 433 h 506"/>
                <a:gd name="T30" fmla="*/ 514 w 683"/>
                <a:gd name="T31" fmla="*/ 231 h 506"/>
                <a:gd name="T32" fmla="*/ 477 w 683"/>
                <a:gd name="T33" fmla="*/ 134 h 506"/>
                <a:gd name="T34" fmla="*/ 422 w 683"/>
                <a:gd name="T35" fmla="*/ 310 h 506"/>
                <a:gd name="T36" fmla="*/ 514 w 683"/>
                <a:gd name="T37" fmla="*/ 231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3" h="506">
                  <a:moveTo>
                    <a:pt x="683" y="433"/>
                  </a:moveTo>
                  <a:cubicBezTo>
                    <a:pt x="634" y="467"/>
                    <a:pt x="566" y="502"/>
                    <a:pt x="484" y="502"/>
                  </a:cubicBezTo>
                  <a:cubicBezTo>
                    <a:pt x="425" y="502"/>
                    <a:pt x="372" y="483"/>
                    <a:pt x="331" y="455"/>
                  </a:cubicBezTo>
                  <a:cubicBezTo>
                    <a:pt x="247" y="493"/>
                    <a:pt x="183" y="506"/>
                    <a:pt x="119" y="494"/>
                  </a:cubicBezTo>
                  <a:cubicBezTo>
                    <a:pt x="15" y="476"/>
                    <a:pt x="0" y="383"/>
                    <a:pt x="0" y="3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47" y="33"/>
                    <a:pt x="147" y="33"/>
                    <a:pt x="147" y="33"/>
                  </a:cubicBezTo>
                  <a:cubicBezTo>
                    <a:pt x="147" y="33"/>
                    <a:pt x="148" y="174"/>
                    <a:pt x="151" y="274"/>
                  </a:cubicBezTo>
                  <a:cubicBezTo>
                    <a:pt x="154" y="356"/>
                    <a:pt x="172" y="400"/>
                    <a:pt x="264" y="374"/>
                  </a:cubicBezTo>
                  <a:cubicBezTo>
                    <a:pt x="248" y="340"/>
                    <a:pt x="239" y="300"/>
                    <a:pt x="239" y="258"/>
                  </a:cubicBezTo>
                  <a:cubicBezTo>
                    <a:pt x="242" y="122"/>
                    <a:pt x="346" y="0"/>
                    <a:pt x="485" y="0"/>
                  </a:cubicBezTo>
                  <a:cubicBezTo>
                    <a:pt x="642" y="0"/>
                    <a:pt x="680" y="134"/>
                    <a:pt x="623" y="225"/>
                  </a:cubicBezTo>
                  <a:cubicBezTo>
                    <a:pt x="587" y="282"/>
                    <a:pt x="532" y="330"/>
                    <a:pt x="475" y="369"/>
                  </a:cubicBezTo>
                  <a:cubicBezTo>
                    <a:pt x="531" y="410"/>
                    <a:pt x="621" y="381"/>
                    <a:pt x="683" y="342"/>
                  </a:cubicBezTo>
                  <a:lnTo>
                    <a:pt x="683" y="433"/>
                  </a:lnTo>
                  <a:close/>
                  <a:moveTo>
                    <a:pt x="514" y="231"/>
                  </a:moveTo>
                  <a:cubicBezTo>
                    <a:pt x="568" y="163"/>
                    <a:pt x="525" y="122"/>
                    <a:pt x="477" y="134"/>
                  </a:cubicBezTo>
                  <a:cubicBezTo>
                    <a:pt x="435" y="144"/>
                    <a:pt x="369" y="212"/>
                    <a:pt x="422" y="310"/>
                  </a:cubicBezTo>
                  <a:cubicBezTo>
                    <a:pt x="460" y="285"/>
                    <a:pt x="492" y="259"/>
                    <a:pt x="51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Oval 19"/>
            <p:cNvSpPr>
              <a:spLocks noChangeArrowheads="1"/>
            </p:cNvSpPr>
            <p:nvPr userDrawn="1"/>
          </p:nvSpPr>
          <p:spPr bwMode="auto">
            <a:xfrm>
              <a:off x="631826" y="351632"/>
              <a:ext cx="66675" cy="666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0"/>
            <p:cNvSpPr>
              <a:spLocks noEditPoints="1"/>
            </p:cNvSpPr>
            <p:nvPr userDrawn="1"/>
          </p:nvSpPr>
          <p:spPr bwMode="auto">
            <a:xfrm>
              <a:off x="1290638" y="592932"/>
              <a:ext cx="22225" cy="22225"/>
            </a:xfrm>
            <a:custGeom>
              <a:avLst/>
              <a:gdLst>
                <a:gd name="T0" fmla="*/ 29 w 58"/>
                <a:gd name="T1" fmla="*/ 0 h 57"/>
                <a:gd name="T2" fmla="*/ 58 w 58"/>
                <a:gd name="T3" fmla="*/ 28 h 57"/>
                <a:gd name="T4" fmla="*/ 29 w 58"/>
                <a:gd name="T5" fmla="*/ 57 h 57"/>
                <a:gd name="T6" fmla="*/ 0 w 58"/>
                <a:gd name="T7" fmla="*/ 29 h 57"/>
                <a:gd name="T8" fmla="*/ 29 w 58"/>
                <a:gd name="T9" fmla="*/ 0 h 57"/>
                <a:gd name="T10" fmla="*/ 29 w 58"/>
                <a:gd name="T11" fmla="*/ 53 h 57"/>
                <a:gd name="T12" fmla="*/ 54 w 58"/>
                <a:gd name="T13" fmla="*/ 28 h 57"/>
                <a:gd name="T14" fmla="*/ 29 w 58"/>
                <a:gd name="T15" fmla="*/ 4 h 57"/>
                <a:gd name="T16" fmla="*/ 5 w 58"/>
                <a:gd name="T17" fmla="*/ 29 h 57"/>
                <a:gd name="T18" fmla="*/ 29 w 58"/>
                <a:gd name="T19" fmla="*/ 53 h 57"/>
                <a:gd name="T20" fmla="*/ 19 w 58"/>
                <a:gd name="T21" fmla="*/ 12 h 57"/>
                <a:gd name="T22" fmla="*/ 31 w 58"/>
                <a:gd name="T23" fmla="*/ 12 h 57"/>
                <a:gd name="T24" fmla="*/ 43 w 58"/>
                <a:gd name="T25" fmla="*/ 22 h 57"/>
                <a:gd name="T26" fmla="*/ 34 w 58"/>
                <a:gd name="T27" fmla="*/ 31 h 57"/>
                <a:gd name="T28" fmla="*/ 43 w 58"/>
                <a:gd name="T29" fmla="*/ 45 h 57"/>
                <a:gd name="T30" fmla="*/ 38 w 58"/>
                <a:gd name="T31" fmla="*/ 45 h 57"/>
                <a:gd name="T32" fmla="*/ 29 w 58"/>
                <a:gd name="T33" fmla="*/ 31 h 57"/>
                <a:gd name="T34" fmla="*/ 23 w 58"/>
                <a:gd name="T35" fmla="*/ 31 h 57"/>
                <a:gd name="T36" fmla="*/ 23 w 58"/>
                <a:gd name="T37" fmla="*/ 45 h 57"/>
                <a:gd name="T38" fmla="*/ 19 w 58"/>
                <a:gd name="T39" fmla="*/ 45 h 57"/>
                <a:gd name="T40" fmla="*/ 19 w 58"/>
                <a:gd name="T41" fmla="*/ 12 h 57"/>
                <a:gd name="T42" fmla="*/ 23 w 58"/>
                <a:gd name="T43" fmla="*/ 27 h 57"/>
                <a:gd name="T44" fmla="*/ 29 w 58"/>
                <a:gd name="T45" fmla="*/ 27 h 57"/>
                <a:gd name="T46" fmla="*/ 38 w 58"/>
                <a:gd name="T47" fmla="*/ 21 h 57"/>
                <a:gd name="T48" fmla="*/ 30 w 58"/>
                <a:gd name="T49" fmla="*/ 16 h 57"/>
                <a:gd name="T50" fmla="*/ 23 w 58"/>
                <a:gd name="T51" fmla="*/ 16 h 57"/>
                <a:gd name="T52" fmla="*/ 23 w 58"/>
                <a:gd name="T53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cubicBezTo>
                    <a:pt x="45" y="0"/>
                    <a:pt x="58" y="12"/>
                    <a:pt x="58" y="28"/>
                  </a:cubicBezTo>
                  <a:cubicBezTo>
                    <a:pt x="58" y="45"/>
                    <a:pt x="45" y="57"/>
                    <a:pt x="29" y="57"/>
                  </a:cubicBezTo>
                  <a:cubicBezTo>
                    <a:pt x="14" y="57"/>
                    <a:pt x="0" y="45"/>
                    <a:pt x="0" y="29"/>
                  </a:cubicBezTo>
                  <a:cubicBezTo>
                    <a:pt x="0" y="12"/>
                    <a:pt x="14" y="0"/>
                    <a:pt x="29" y="0"/>
                  </a:cubicBezTo>
                  <a:moveTo>
                    <a:pt x="29" y="53"/>
                  </a:moveTo>
                  <a:cubicBezTo>
                    <a:pt x="43" y="53"/>
                    <a:pt x="54" y="42"/>
                    <a:pt x="54" y="28"/>
                  </a:cubicBezTo>
                  <a:cubicBezTo>
                    <a:pt x="54" y="15"/>
                    <a:pt x="43" y="4"/>
                    <a:pt x="29" y="4"/>
                  </a:cubicBezTo>
                  <a:cubicBezTo>
                    <a:pt x="16" y="4"/>
                    <a:pt x="5" y="15"/>
                    <a:pt x="5" y="29"/>
                  </a:cubicBezTo>
                  <a:cubicBezTo>
                    <a:pt x="5" y="42"/>
                    <a:pt x="16" y="53"/>
                    <a:pt x="29" y="53"/>
                  </a:cubicBezTo>
                  <a:moveTo>
                    <a:pt x="19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9" y="12"/>
                    <a:pt x="43" y="15"/>
                    <a:pt x="43" y="22"/>
                  </a:cubicBezTo>
                  <a:cubicBezTo>
                    <a:pt x="43" y="28"/>
                    <a:pt x="39" y="30"/>
                    <a:pt x="34" y="31"/>
                  </a:cubicBezTo>
                  <a:cubicBezTo>
                    <a:pt x="43" y="45"/>
                    <a:pt x="43" y="45"/>
                    <a:pt x="43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9" y="12"/>
                  </a:lnTo>
                  <a:close/>
                  <a:moveTo>
                    <a:pt x="23" y="27"/>
                  </a:moveTo>
                  <a:cubicBezTo>
                    <a:pt x="29" y="27"/>
                    <a:pt x="29" y="27"/>
                    <a:pt x="29" y="27"/>
                  </a:cubicBezTo>
                  <a:cubicBezTo>
                    <a:pt x="34" y="27"/>
                    <a:pt x="38" y="27"/>
                    <a:pt x="38" y="21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3" y="16"/>
                    <a:pt x="23" y="16"/>
                    <a:pt x="23" y="16"/>
                  </a:cubicBezTo>
                  <a:lnTo>
                    <a:pt x="2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9" name="Rectangle 5">
            <a:extLst>
              <a:ext uri="{FF2B5EF4-FFF2-40B4-BE49-F238E27FC236}">
                <a16:creationId xmlns:a16="http://schemas.microsoft.com/office/drawing/2014/main" id="{868233CD-C2D2-4FC9-A0ED-5E88674AFC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82928" cy="6858000"/>
          </a:xfrm>
          <a:prstGeom prst="rect">
            <a:avLst/>
          </a:prstGeom>
          <a:gradFill>
            <a:gsLst>
              <a:gs pos="100000">
                <a:schemeClr val="accent5"/>
              </a:gs>
              <a:gs pos="0">
                <a:schemeClr val="accent4"/>
              </a:gs>
            </a:gsLst>
            <a:lin ang="5400000" scaled="1"/>
          </a:gradFill>
          <a:ln w="635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F3379B09-166E-4EB6-8EC1-A0F2D3AA6F9B}"/>
              </a:ext>
            </a:extLst>
          </p:cNvPr>
          <p:cNvSpPr txBox="1">
            <a:spLocks/>
          </p:cNvSpPr>
          <p:nvPr userDrawn="1"/>
        </p:nvSpPr>
        <p:spPr>
          <a:xfrm>
            <a:off x="11423830" y="6469402"/>
            <a:ext cx="45731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7915F22-A628-4E8E-9DBD-986B65DD8195}" type="slidenum">
              <a:rPr lang="en-US" sz="800" smtClean="0">
                <a:solidFill>
                  <a:schemeClr val="bg1"/>
                </a:solidFill>
                <a:latin typeface="Arial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98121F-006B-4F19-A60B-E4F817A876BB}"/>
              </a:ext>
            </a:extLst>
          </p:cNvPr>
          <p:cNvCxnSpPr/>
          <p:nvPr userDrawn="1"/>
        </p:nvCxnSpPr>
        <p:spPr>
          <a:xfrm>
            <a:off x="11565163" y="6517450"/>
            <a:ext cx="0" cy="1987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D72FA5C-6825-4524-8D56-75B7D4611E38}"/>
              </a:ext>
            </a:extLst>
          </p:cNvPr>
          <p:cNvSpPr txBox="1">
            <a:spLocks/>
          </p:cNvSpPr>
          <p:nvPr userDrawn="1"/>
        </p:nvSpPr>
        <p:spPr>
          <a:xfrm>
            <a:off x="685979" y="6469402"/>
            <a:ext cx="503051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>
                <a:solidFill>
                  <a:schemeClr val="tx2"/>
                </a:solidFill>
                <a:latin typeface="+mn-lt"/>
              </a:rPr>
              <a:t>Copyright © </a:t>
            </a:r>
            <a:r>
              <a:rPr lang="en-US" sz="700" err="1">
                <a:solidFill>
                  <a:schemeClr val="tx2"/>
                </a:solidFill>
                <a:latin typeface="+mn-lt"/>
              </a:rPr>
              <a:t>Ciena</a:t>
            </a:r>
            <a:r>
              <a:rPr lang="en-US" sz="700">
                <a:solidFill>
                  <a:schemeClr val="tx2"/>
                </a:solidFill>
                <a:latin typeface="+mn-lt"/>
              </a:rPr>
              <a:t> Corporation 2022. All rights reserved. Proprietary information.</a:t>
            </a:r>
            <a:endParaRPr lang="en-US" sz="700">
              <a:solidFill>
                <a:schemeClr val="tx2"/>
              </a:solidFill>
              <a:latin typeface="Arial"/>
            </a:endParaRP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B7F9F7A-7C2F-48AB-AAA9-067B77AA0807}"/>
              </a:ext>
            </a:extLst>
          </p:cNvPr>
          <p:cNvSpPr>
            <a:spLocks/>
          </p:cNvSpPr>
          <p:nvPr userDrawn="1"/>
        </p:nvSpPr>
        <p:spPr bwMode="auto">
          <a:xfrm>
            <a:off x="9957624" y="1"/>
            <a:ext cx="2234376" cy="2260600"/>
          </a:xfrm>
          <a:custGeom>
            <a:avLst/>
            <a:gdLst>
              <a:gd name="T0" fmla="*/ 706 w 1382"/>
              <a:gd name="T1" fmla="*/ 0 h 1398"/>
              <a:gd name="T2" fmla="*/ 0 w 1382"/>
              <a:gd name="T3" fmla="*/ 0 h 1398"/>
              <a:gd name="T4" fmla="*/ 516 w 1382"/>
              <a:gd name="T5" fmla="*/ 888 h 1398"/>
              <a:gd name="T6" fmla="*/ 1382 w 1382"/>
              <a:gd name="T7" fmla="*/ 1398 h 1398"/>
              <a:gd name="T8" fmla="*/ 1382 w 1382"/>
              <a:gd name="T9" fmla="*/ 688 h 1398"/>
              <a:gd name="T10" fmla="*/ 706 w 1382"/>
              <a:gd name="T11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82" h="1398">
                <a:moveTo>
                  <a:pt x="706" y="0"/>
                </a:moveTo>
                <a:cubicBezTo>
                  <a:pt x="0" y="0"/>
                  <a:pt x="0" y="0"/>
                  <a:pt x="0" y="0"/>
                </a:cubicBezTo>
                <a:cubicBezTo>
                  <a:pt x="90" y="333"/>
                  <a:pt x="266" y="638"/>
                  <a:pt x="516" y="888"/>
                </a:cubicBezTo>
                <a:cubicBezTo>
                  <a:pt x="760" y="1133"/>
                  <a:pt x="1058" y="1306"/>
                  <a:pt x="1382" y="1398"/>
                </a:cubicBezTo>
                <a:cubicBezTo>
                  <a:pt x="1382" y="688"/>
                  <a:pt x="1382" y="688"/>
                  <a:pt x="1382" y="688"/>
                </a:cubicBezTo>
                <a:cubicBezTo>
                  <a:pt x="1080" y="551"/>
                  <a:pt x="838" y="305"/>
                  <a:pt x="706" y="0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alpha val="70000"/>
                </a:schemeClr>
              </a:gs>
              <a:gs pos="0">
                <a:schemeClr val="accent5">
                  <a:alpha val="70000"/>
                </a:schemeClr>
              </a:gs>
            </a:gsLst>
            <a:lin ang="5400000" scaled="1"/>
          </a:gradFill>
          <a:ln w="11113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9919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979" y="274638"/>
            <a:ext cx="10820170" cy="8503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979" y="1252728"/>
            <a:ext cx="10820170" cy="4526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825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b="1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979" y="274638"/>
            <a:ext cx="10820170" cy="850392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979" y="1252728"/>
            <a:ext cx="10820170" cy="452628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b="1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2000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hyperlink" Target="https://www.ciena.com/about/customer-stories/cherry-capital-communications-brings-gig-speeds-to-rural-michigan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4.png"/><Relationship Id="rId10" Type="http://schemas.openxmlformats.org/officeDocument/2006/relationships/image" Target="../media/image28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5.png"/><Relationship Id="rId7" Type="http://schemas.openxmlformats.org/officeDocument/2006/relationships/image" Target="../media/image26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11" Type="http://schemas.openxmlformats.org/officeDocument/2006/relationships/image" Target="../media/image36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Ciena Residential Broadband Solution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AD817506-B079-4993-9E2E-37DDDAC506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Jenny Post Washington 	</a:t>
            </a:r>
          </a:p>
          <a:p>
            <a:r>
              <a:rPr lang="en-US" dirty="0"/>
              <a:t>Ciena </a:t>
            </a:r>
          </a:p>
          <a:p>
            <a:endParaRPr lang="en-US" dirty="0"/>
          </a:p>
          <a:p>
            <a:r>
              <a:rPr lang="en-US" dirty="0"/>
              <a:t>October 2023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8B4391-0FE9-49E4-9029-24FB7A2E7F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Success Cases</a:t>
            </a:r>
          </a:p>
        </p:txBody>
      </p:sp>
    </p:spTree>
    <p:extLst>
      <p:ext uri="{BB962C8B-B14F-4D97-AF65-F5344CB8AC3E}">
        <p14:creationId xmlns:p14="http://schemas.microsoft.com/office/powerpoint/2010/main" val="9819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4D670F-0886-46DC-AB9B-194814F6A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Cases and Takeaways</a:t>
            </a:r>
          </a:p>
        </p:txBody>
      </p:sp>
    </p:spTree>
    <p:extLst>
      <p:ext uri="{BB962C8B-B14F-4D97-AF65-F5344CB8AC3E}">
        <p14:creationId xmlns:p14="http://schemas.microsoft.com/office/powerpoint/2010/main" val="7284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4096782-FBB4-4901-9458-11C8A12D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Ciena Residential Broadband Solution for Municipalities</a:t>
            </a:r>
            <a:br>
              <a:rPr lang="en-US" dirty="0"/>
            </a:br>
            <a:r>
              <a:rPr lang="en-US" sz="1800" dirty="0"/>
              <a:t>Town of Dryden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34F558-8F65-496E-B256-AFFE3E98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89" y="2753405"/>
            <a:ext cx="4486307" cy="3637190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7788E30-469B-426D-A963-1F4E008192B8}"/>
              </a:ext>
            </a:extLst>
          </p:cNvPr>
          <p:cNvSpPr txBox="1">
            <a:spLocks/>
          </p:cNvSpPr>
          <p:nvPr/>
        </p:nvSpPr>
        <p:spPr>
          <a:xfrm>
            <a:off x="526607" y="1255005"/>
            <a:ext cx="5489339" cy="346632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857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Customer:</a:t>
            </a:r>
          </a:p>
          <a:p>
            <a:pPr lvl="1"/>
            <a:r>
              <a:rPr lang="en-US" dirty="0"/>
              <a:t>Municipality:  ~6,000 households</a:t>
            </a:r>
          </a:p>
          <a:p>
            <a:pPr lvl="1"/>
            <a:r>
              <a:rPr lang="en-US" dirty="0"/>
              <a:t>ARPA funding - $1.2M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A616F3-138F-D34E-B8C8-B7E43777B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530" y="147782"/>
            <a:ext cx="1741714" cy="1215571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C45F19E6-7B55-18EF-1688-E534E658A932}"/>
              </a:ext>
            </a:extLst>
          </p:cNvPr>
          <p:cNvGrpSpPr/>
          <p:nvPr/>
        </p:nvGrpSpPr>
        <p:grpSpPr>
          <a:xfrm>
            <a:off x="6386989" y="1314215"/>
            <a:ext cx="4177979" cy="2172511"/>
            <a:chOff x="6892598" y="2134032"/>
            <a:chExt cx="4177979" cy="2172511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9C5FDC7-FD29-BB66-44B9-3674D64E6656}"/>
                </a:ext>
              </a:extLst>
            </p:cNvPr>
            <p:cNvSpPr/>
            <p:nvPr/>
          </p:nvSpPr>
          <p:spPr>
            <a:xfrm>
              <a:off x="6892598" y="2134032"/>
              <a:ext cx="4177979" cy="217251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 dirty="0" err="1">
                <a:solidFill>
                  <a:schemeClr val="tx2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258D8B-2E12-27B4-E388-3BD098513AA0}"/>
                </a:ext>
              </a:extLst>
            </p:cNvPr>
            <p:cNvSpPr txBox="1"/>
            <p:nvPr/>
          </p:nvSpPr>
          <p:spPr>
            <a:xfrm>
              <a:off x="9138870" y="3714930"/>
              <a:ext cx="415498" cy="215444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C1E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5164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84B4265-9B99-08FC-7C7E-ACF5628BE1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7673" y="3429000"/>
              <a:ext cx="294083" cy="294083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995BABA-CE0B-7096-817C-18A8C83246F2}"/>
                </a:ext>
              </a:extLst>
            </p:cNvPr>
            <p:cNvCxnSpPr>
              <a:cxnSpLocks/>
              <a:stCxn id="17" idx="1"/>
              <a:endCxn id="11" idx="3"/>
            </p:cNvCxnSpPr>
            <p:nvPr/>
          </p:nvCxnSpPr>
          <p:spPr>
            <a:xfrm flipH="1">
              <a:off x="8661756" y="3576042"/>
              <a:ext cx="319832" cy="0"/>
            </a:xfrm>
            <a:prstGeom prst="line">
              <a:avLst/>
            </a:prstGeom>
            <a:noFill/>
            <a:ln w="9525" cap="flat" cmpd="sng" algn="ctr">
              <a:solidFill>
                <a:srgbClr val="1C1E2A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06C3A13-9D5B-4273-E914-DEA59508B748}"/>
                </a:ext>
              </a:extLst>
            </p:cNvPr>
            <p:cNvCxnSpPr>
              <a:cxnSpLocks/>
              <a:stCxn id="18" idx="3"/>
              <a:endCxn id="11" idx="1"/>
            </p:cNvCxnSpPr>
            <p:nvPr/>
          </p:nvCxnSpPr>
          <p:spPr>
            <a:xfrm>
              <a:off x="7696272" y="3190551"/>
              <a:ext cx="671401" cy="385491"/>
            </a:xfrm>
            <a:prstGeom prst="line">
              <a:avLst/>
            </a:prstGeom>
            <a:noFill/>
            <a:ln w="9525" cap="flat" cmpd="sng" algn="ctr">
              <a:solidFill>
                <a:srgbClr val="1C1E2A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130234-C48C-EE2B-4E12-246441B5E6D5}"/>
                </a:ext>
              </a:extLst>
            </p:cNvPr>
            <p:cNvCxnSpPr>
              <a:cxnSpLocks/>
              <a:stCxn id="15" idx="3"/>
              <a:endCxn id="11" idx="1"/>
            </p:cNvCxnSpPr>
            <p:nvPr/>
          </p:nvCxnSpPr>
          <p:spPr>
            <a:xfrm flipV="1">
              <a:off x="7696272" y="3576042"/>
              <a:ext cx="671401" cy="548941"/>
            </a:xfrm>
            <a:prstGeom prst="line">
              <a:avLst/>
            </a:prstGeom>
            <a:noFill/>
            <a:ln w="9525" cap="flat" cmpd="sng" algn="ctr">
              <a:solidFill>
                <a:srgbClr val="1C1E2A">
                  <a:shade val="95000"/>
                  <a:satMod val="105000"/>
                </a:srgbClr>
              </a:solidFill>
              <a:prstDash val="dash"/>
            </a:ln>
            <a:effectLst/>
          </p:spPr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7716CE-776B-E8E5-9CC9-A06D1EE8B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54" y="3952862"/>
              <a:ext cx="253118" cy="34424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55A7DE0-71B9-4165-FA91-746C7B6BBECA}"/>
                </a:ext>
              </a:extLst>
            </p:cNvPr>
            <p:cNvSpPr txBox="1"/>
            <p:nvPr/>
          </p:nvSpPr>
          <p:spPr>
            <a:xfrm rot="19318426">
              <a:off x="7698306" y="3731503"/>
              <a:ext cx="5389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C1E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XGS-PON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6B45DD5-253D-4DEB-F33E-46FCD98ED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1588" y="3536609"/>
              <a:ext cx="244227" cy="7886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7521A2A-F400-8B0B-06CC-EB85870E0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3154" y="3018430"/>
              <a:ext cx="253118" cy="34424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879E9E-FF5E-38F3-E5D9-8D5226190B75}"/>
                </a:ext>
              </a:extLst>
            </p:cNvPr>
            <p:cNvSpPr txBox="1"/>
            <p:nvPr/>
          </p:nvSpPr>
          <p:spPr>
            <a:xfrm rot="1977395">
              <a:off x="7721673" y="3207259"/>
              <a:ext cx="53893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1C1E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XGS-PON</a:t>
              </a:r>
            </a:p>
          </p:txBody>
        </p:sp>
        <p:sp>
          <p:nvSpPr>
            <p:cNvPr id="20" name="Google Shape;659;p53">
              <a:extLst>
                <a:ext uri="{FF2B5EF4-FFF2-40B4-BE49-F238E27FC236}">
                  <a16:creationId xmlns:a16="http://schemas.microsoft.com/office/drawing/2014/main" id="{85742D23-66A2-E6F5-78F3-86B7FEA76D33}"/>
                </a:ext>
              </a:extLst>
            </p:cNvPr>
            <p:cNvSpPr txBox="1"/>
            <p:nvPr/>
          </p:nvSpPr>
          <p:spPr>
            <a:xfrm>
              <a:off x="8888700" y="2134032"/>
              <a:ext cx="915838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500"/>
                <a:buFont typeface="Helvetica Neue Light"/>
                <a:buNone/>
              </a:pPr>
              <a:r>
                <a:rPr lang="pt-BR" sz="800" dirty="0">
                  <a:solidFill>
                    <a:srgbClr val="5E5E5E"/>
                  </a:solidFill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  <a:sym typeface="Helvetica Neue Light"/>
                </a:rPr>
                <a:t>MCP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E5E5E"/>
                </a:buClr>
                <a:buSzPts val="1500"/>
                <a:buFont typeface="Helvetica Neue Light"/>
                <a:buNone/>
              </a:pPr>
              <a:r>
                <a:rPr lang="pt-BR" sz="800" dirty="0">
                  <a:solidFill>
                    <a:srgbClr val="5E5E5E"/>
                  </a:solidFill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  <a:sym typeface="Helvetica Neue Light"/>
                </a:rPr>
                <a:t>Domain </a:t>
              </a:r>
              <a:r>
                <a:rPr lang="en-CA" sz="800" dirty="0">
                  <a:solidFill>
                    <a:srgbClr val="5E5E5E"/>
                  </a:solidFill>
                  <a:latin typeface="Arial" panose="020B0604020202020204" pitchFamily="34" charset="0"/>
                  <a:ea typeface="Helvetica Neue Light"/>
                  <a:cs typeface="Arial" panose="020B0604020202020204" pitchFamily="34" charset="0"/>
                  <a:sym typeface="Helvetica Neue Light"/>
                </a:rPr>
                <a:t>Controller</a:t>
              </a:r>
              <a:endParaRPr lang="en-CA" sz="800" dirty="0">
                <a:latin typeface="Arial" panose="020B0604020202020204" pitchFamily="34" charset="0"/>
              </a:endParaRPr>
            </a:p>
          </p:txBody>
        </p: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406FDF33-71B5-1014-0681-E5BA5BD0C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300" y="2413972"/>
              <a:ext cx="456639" cy="45055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D5ADBC-6139-8AB3-91A6-1065761A4468}"/>
                </a:ext>
              </a:extLst>
            </p:cNvPr>
            <p:cNvSpPr txBox="1"/>
            <p:nvPr/>
          </p:nvSpPr>
          <p:spPr>
            <a:xfrm>
              <a:off x="8622749" y="3346265"/>
              <a:ext cx="55816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00" b="1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1C1E2A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XGS-PON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0" kern="0" dirty="0" err="1">
                  <a:solidFill>
                    <a:srgbClr val="1C1E2A"/>
                  </a:solidFill>
                  <a:latin typeface="Arial"/>
                </a:rPr>
                <a:t>uOLT</a:t>
              </a:r>
              <a:r>
                <a:rPr lang="en-US" b="0" kern="0" dirty="0">
                  <a:solidFill>
                    <a:srgbClr val="1C1E2A"/>
                  </a:solidFill>
                  <a:latin typeface="Arial"/>
                </a:rPr>
                <a:t> Pluggable</a:t>
              </a:r>
              <a:endPara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499FB0F-23F9-2082-8FA4-A8B0A626348A}"/>
                </a:ext>
              </a:extLst>
            </p:cNvPr>
            <p:cNvCxnSpPr>
              <a:stCxn id="21" idx="2"/>
              <a:endCxn id="25" idx="0"/>
            </p:cNvCxnSpPr>
            <p:nvPr/>
          </p:nvCxnSpPr>
          <p:spPr>
            <a:xfrm flipH="1">
              <a:off x="9346619" y="2864522"/>
              <a:ext cx="1" cy="375449"/>
            </a:xfrm>
            <a:prstGeom prst="line">
              <a:avLst/>
            </a:prstGeom>
            <a:ln w="3175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 descr="Background pattern&#10;&#10;Description automatically generated">
              <a:extLst>
                <a:ext uri="{FF2B5EF4-FFF2-40B4-BE49-F238E27FC236}">
                  <a16:creationId xmlns:a16="http://schemas.microsoft.com/office/drawing/2014/main" id="{EA432C94-424D-A14A-C6DE-3C13D94C1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5441" y="3429000"/>
              <a:ext cx="1527567" cy="12382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28E0531-E1C8-0750-2EE8-53D2DE99C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427"/>
            <a:stretch/>
          </p:blipFill>
          <p:spPr>
            <a:xfrm>
              <a:off x="9102068" y="3239971"/>
              <a:ext cx="489102" cy="51248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44687A-089B-979D-F83B-CE7CD65CFCD6}"/>
                </a:ext>
              </a:extLst>
            </p:cNvPr>
            <p:cNvSpPr txBox="1"/>
            <p:nvPr/>
          </p:nvSpPr>
          <p:spPr>
            <a:xfrm>
              <a:off x="9599803" y="3231505"/>
              <a:ext cx="6222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400" b="1"/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b="0" kern="0" dirty="0">
                  <a:solidFill>
                    <a:srgbClr val="1C1E2A"/>
                  </a:solidFill>
                  <a:latin typeface="Arial"/>
                </a:rPr>
                <a:t>2 x 100Gbps</a:t>
              </a:r>
              <a:endPara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7" name="Picture 26" descr="Icon&#10;&#10;Description automatically generated">
              <a:extLst>
                <a:ext uri="{FF2B5EF4-FFF2-40B4-BE49-F238E27FC236}">
                  <a16:creationId xmlns:a16="http://schemas.microsoft.com/office/drawing/2014/main" id="{534AE8C3-2475-C6EC-7D58-E2872305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4538" y="3073986"/>
              <a:ext cx="297292" cy="256414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FFB71AF7-0721-B5F0-D109-2F0EF4F08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7481" y="3908078"/>
              <a:ext cx="297292" cy="25641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6B35EC9-3C3C-77A6-12A9-915D1DECB0D1}"/>
                </a:ext>
              </a:extLst>
            </p:cNvPr>
            <p:cNvSpPr txBox="1"/>
            <p:nvPr/>
          </p:nvSpPr>
          <p:spPr>
            <a:xfrm>
              <a:off x="9498479" y="3740589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AA4113-D472-09BD-A400-DA15FD6B7F05}"/>
                </a:ext>
              </a:extLst>
            </p:cNvPr>
            <p:cNvSpPr txBox="1"/>
            <p:nvPr/>
          </p:nvSpPr>
          <p:spPr>
            <a:xfrm>
              <a:off x="8175202" y="3061538"/>
              <a:ext cx="5918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/>
                <a:t>1:32</a:t>
              </a:r>
            </a:p>
            <a:p>
              <a:pPr algn="ctr"/>
              <a:r>
                <a:rPr lang="en-US" sz="700" dirty="0"/>
                <a:t>Split Ratio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264C93A-3586-0084-6307-DE288D2C41F5}"/>
                </a:ext>
              </a:extLst>
            </p:cNvPr>
            <p:cNvSpPr txBox="1"/>
            <p:nvPr/>
          </p:nvSpPr>
          <p:spPr>
            <a:xfrm>
              <a:off x="7320356" y="3521725"/>
              <a:ext cx="4411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1024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8BF7E5-6C37-16D2-FBE4-E6F9FA45A7A8}"/>
                </a:ext>
              </a:extLst>
            </p:cNvPr>
            <p:cNvSpPr txBox="1"/>
            <p:nvPr/>
          </p:nvSpPr>
          <p:spPr>
            <a:xfrm>
              <a:off x="7479048" y="3337216"/>
              <a:ext cx="399902" cy="3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7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7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700" dirty="0"/>
                <a:t>.</a:t>
              </a:r>
            </a:p>
            <a:p>
              <a:pPr>
                <a:lnSpc>
                  <a:spcPct val="50000"/>
                </a:lnSpc>
              </a:pPr>
              <a:endParaRPr lang="en-US" sz="7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D6B43EE-6949-EED5-DB17-D8E625E23A51}"/>
                </a:ext>
              </a:extLst>
            </p:cNvPr>
            <p:cNvSpPr txBox="1"/>
            <p:nvPr/>
          </p:nvSpPr>
          <p:spPr>
            <a:xfrm>
              <a:off x="7469734" y="3725515"/>
              <a:ext cx="399902" cy="314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US" sz="7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700" dirty="0"/>
                <a:t>.</a:t>
              </a:r>
            </a:p>
            <a:p>
              <a:pPr>
                <a:lnSpc>
                  <a:spcPct val="50000"/>
                </a:lnSpc>
              </a:pPr>
              <a:r>
                <a:rPr lang="en-US" sz="700" dirty="0"/>
                <a:t>.</a:t>
              </a:r>
            </a:p>
            <a:p>
              <a:pPr>
                <a:lnSpc>
                  <a:spcPct val="50000"/>
                </a:lnSpc>
              </a:pPr>
              <a:endParaRPr lang="en-US" sz="700" dirty="0"/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C2728BE-CD15-BA04-8F11-22B8DBE16D64}"/>
              </a:ext>
            </a:extLst>
          </p:cNvPr>
          <p:cNvCxnSpPr>
            <a:cxnSpLocks/>
            <a:endCxn id="34" idx="2"/>
          </p:cNvCxnSpPr>
          <p:nvPr/>
        </p:nvCxnSpPr>
        <p:spPr>
          <a:xfrm flipV="1">
            <a:off x="4991548" y="3486726"/>
            <a:ext cx="3484431" cy="2986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BCB1218-401B-89F7-A875-13C6228E448C}"/>
              </a:ext>
            </a:extLst>
          </p:cNvPr>
          <p:cNvCxnSpPr>
            <a:cxnSpLocks/>
          </p:cNvCxnSpPr>
          <p:nvPr/>
        </p:nvCxnSpPr>
        <p:spPr>
          <a:xfrm flipV="1">
            <a:off x="4487759" y="1377969"/>
            <a:ext cx="2042133" cy="2297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A9EECF2-F6A9-DD2C-4631-C2C1BBB257B9}"/>
              </a:ext>
            </a:extLst>
          </p:cNvPr>
          <p:cNvSpPr txBox="1"/>
          <p:nvPr/>
        </p:nvSpPr>
        <p:spPr>
          <a:xfrm>
            <a:off x="5581335" y="4225340"/>
            <a:ext cx="60942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0" i="0" u="none" strike="noStrike" dirty="0">
                <a:solidFill>
                  <a:srgbClr val="1C1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“Ciena’s solution is compact in size and temperature hardened, making it ideal for rural areas where both residential and business services are supported.</a:t>
            </a:r>
          </a:p>
          <a:p>
            <a:r>
              <a:rPr lang="en-CA" sz="1600" b="0" i="0" u="none" strike="noStrike" dirty="0">
                <a:solidFill>
                  <a:srgbClr val="1C1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solution’s openness, flexibility and density make it possible for Dryden to support whatever services its subscribers will consume in the future—things like smart farming, smart cities and private 5G.”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8AF6769-0ACD-F66E-DDC3-E0F4B357258B}"/>
              </a:ext>
            </a:extLst>
          </p:cNvPr>
          <p:cNvSpPr txBox="1"/>
          <p:nvPr/>
        </p:nvSpPr>
        <p:spPr>
          <a:xfrm>
            <a:off x="6386989" y="5766182"/>
            <a:ext cx="49192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0" i="0" u="none" strike="noStrike">
                <a:solidFill>
                  <a:srgbClr val="1C1E2A"/>
                </a:solidFill>
                <a:effectLst/>
                <a:latin typeface="Aktiv Grotesk W01"/>
              </a:defRPr>
            </a:lvl1pPr>
          </a:lstStyle>
          <a:p>
            <a:r>
              <a:rPr lang="en-CA" dirty="0"/>
              <a:t>Ryan Garrison, Principal/Director of Technology at HUNT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4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0108F358-F54E-6E51-7FCB-842FB97027B7}"/>
              </a:ext>
            </a:extLst>
          </p:cNvPr>
          <p:cNvSpPr/>
          <p:nvPr/>
        </p:nvSpPr>
        <p:spPr>
          <a:xfrm>
            <a:off x="7188320" y="1224996"/>
            <a:ext cx="4810444" cy="21725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3B8F2F-81F9-4933-BCE3-66FC8038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Ciena Residential Broadband Solution for Rural Service Providers</a:t>
            </a:r>
            <a:br>
              <a:rPr lang="en-US" dirty="0"/>
            </a:br>
            <a:r>
              <a:rPr lang="en-US" sz="1800" dirty="0">
                <a:hlinkClick r:id="rId2"/>
              </a:rPr>
              <a:t>Cherry Capital Communications</a:t>
            </a: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271CF0-6290-4714-A2A2-65FBF48B5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8" y="1423154"/>
            <a:ext cx="5456876" cy="501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354F9A-6430-2DE2-E362-889B65F3B8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04" y="1660615"/>
            <a:ext cx="219029" cy="2190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AB451-F9E8-CBD5-00BB-77B12B762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487" y="2653074"/>
            <a:ext cx="219029" cy="219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08BB2D-0159-6902-CB34-66326FA0A8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931" y="4626839"/>
            <a:ext cx="219029" cy="219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C503A-6C82-CC2A-9520-1C91CFF25F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634" y="5623494"/>
            <a:ext cx="219029" cy="219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F97B7E-4B11-F01B-F27B-5B0F689491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845" y="5106341"/>
            <a:ext cx="219029" cy="219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1FC495-72FF-448A-B494-4CE57EE6B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90" y="5607910"/>
            <a:ext cx="219029" cy="2190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484EC9-0488-BF94-081D-31B7271B6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29" y="5498395"/>
            <a:ext cx="219029" cy="2190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BEC3C1-63C6-CD68-67A0-8AE7370F4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141" y="5842523"/>
            <a:ext cx="219029" cy="2190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2557922-02B8-5601-B60B-DA42164C9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9" y="5870102"/>
            <a:ext cx="219029" cy="2190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8802831-16B3-B2C5-0973-82003D194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32" y="4887312"/>
            <a:ext cx="219029" cy="2190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3342F0-C9C1-CDDF-5907-73E0D924A8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54" y="4668283"/>
            <a:ext cx="219029" cy="219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2CCA8D8-B28B-7040-A4CF-BF3636260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83" y="4668282"/>
            <a:ext cx="219029" cy="21902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6E57047-E391-4722-DE80-898121A5A5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75" y="4478711"/>
            <a:ext cx="219029" cy="21902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714F06D-375F-E751-15D9-8BC96464E6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06" y="4742592"/>
            <a:ext cx="219029" cy="21902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D6DDFF-26C6-9634-1A7F-846B57C94B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67" y="4444468"/>
            <a:ext cx="219029" cy="2190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5A2135C-B745-C230-15C0-F7234F27C0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567" y="3934050"/>
            <a:ext cx="219029" cy="219029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3D611F1-0333-BDB2-FB42-DBC6FFF7E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274" y="3580162"/>
            <a:ext cx="219029" cy="21902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5B69806-99A0-152B-9E4B-4D974B560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723" y="4029436"/>
            <a:ext cx="219029" cy="2190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EFE5176-084D-99FA-0744-2D28072795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97" y="4028546"/>
            <a:ext cx="219029" cy="2190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5400825-2589-A989-8DA8-6E3DCB52F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600" y="4326670"/>
            <a:ext cx="219029" cy="21902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E62EE29-1E22-40AC-647F-03F8B78AFDA9}"/>
              </a:ext>
            </a:extLst>
          </p:cNvPr>
          <p:cNvSpPr txBox="1"/>
          <p:nvPr/>
        </p:nvSpPr>
        <p:spPr>
          <a:xfrm>
            <a:off x="5902764" y="4544603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0" i="0" u="none" strike="noStrike" dirty="0">
                <a:solidFill>
                  <a:srgbClr val="1C1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“In rural rollouts especially, it’s common to encounter space constraints and intemperate weather. Ciena’s dense, hardened, easy-to-manage solution helped us simplify and de-risk our journey.</a:t>
            </a:r>
          </a:p>
          <a:p>
            <a:r>
              <a:rPr lang="en-CA" sz="1600" b="0" i="0" u="none" strike="noStrike" dirty="0">
                <a:solidFill>
                  <a:srgbClr val="1C1E2A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Particularly, Ciena’s pluggable OLT modules have allowed us to reduce transport costs, footprint and power consumption—key to our economics.”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E5DF6D-9762-428D-CE97-F3A6DBA11E05}"/>
              </a:ext>
            </a:extLst>
          </p:cNvPr>
          <p:cNvSpPr txBox="1"/>
          <p:nvPr/>
        </p:nvSpPr>
        <p:spPr>
          <a:xfrm>
            <a:off x="7682883" y="5948221"/>
            <a:ext cx="35433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0" i="0" u="none" strike="noStrike" dirty="0">
                <a:solidFill>
                  <a:srgbClr val="1C1E2A"/>
                </a:solidFill>
                <a:effectLst/>
                <a:latin typeface="Aktiv Grotesk W01"/>
              </a:rPr>
              <a:t>Tim </a:t>
            </a:r>
            <a:r>
              <a:rPr lang="en-CA" sz="1600" b="0" i="0" u="none" strike="noStrike" dirty="0" err="1">
                <a:solidFill>
                  <a:srgbClr val="1C1E2A"/>
                </a:solidFill>
                <a:effectLst/>
                <a:latin typeface="Aktiv Grotesk W01"/>
              </a:rPr>
              <a:t>Maylone</a:t>
            </a:r>
            <a:r>
              <a:rPr lang="en-CA" sz="1600" b="0" i="0" u="none" strike="noStrike" dirty="0">
                <a:solidFill>
                  <a:srgbClr val="1C1E2A"/>
                </a:solidFill>
                <a:effectLst/>
                <a:latin typeface="Aktiv Grotesk W01"/>
              </a:rPr>
              <a:t>, Cherry Capital CEO</a:t>
            </a:r>
            <a:endParaRPr lang="en-US" sz="16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7C364E-6821-A4DB-E3BB-B7AACCA9E88D}"/>
              </a:ext>
            </a:extLst>
          </p:cNvPr>
          <p:cNvSpPr txBox="1"/>
          <p:nvPr/>
        </p:nvSpPr>
        <p:spPr>
          <a:xfrm>
            <a:off x="9267962" y="2867539"/>
            <a:ext cx="415498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5164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5166</a:t>
            </a: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714460BA-8800-8DAA-25AD-46AB27A8B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65" y="2581609"/>
            <a:ext cx="294083" cy="294083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C1406F4-D4F5-3963-E9D8-32CAD56A1D17}"/>
              </a:ext>
            </a:extLst>
          </p:cNvPr>
          <p:cNvCxnSpPr>
            <a:cxnSpLocks/>
            <a:stCxn id="61" idx="1"/>
            <a:endCxn id="64" idx="3"/>
          </p:cNvCxnSpPr>
          <p:nvPr/>
        </p:nvCxnSpPr>
        <p:spPr>
          <a:xfrm flipH="1">
            <a:off x="8790848" y="2728651"/>
            <a:ext cx="319832" cy="0"/>
          </a:xfrm>
          <a:prstGeom prst="line">
            <a:avLst/>
          </a:prstGeom>
          <a:noFill/>
          <a:ln w="9525" cap="flat" cmpd="sng" algn="ctr">
            <a:solidFill>
              <a:srgbClr val="1C1E2A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2D1DE30-D9FD-01BD-BFA5-7208665D4EDA}"/>
              </a:ext>
            </a:extLst>
          </p:cNvPr>
          <p:cNvCxnSpPr>
            <a:cxnSpLocks/>
            <a:stCxn id="75" idx="3"/>
            <a:endCxn id="64" idx="1"/>
          </p:cNvCxnSpPr>
          <p:nvPr/>
        </p:nvCxnSpPr>
        <p:spPr>
          <a:xfrm>
            <a:off x="7825364" y="2483010"/>
            <a:ext cx="671401" cy="245641"/>
          </a:xfrm>
          <a:prstGeom prst="line">
            <a:avLst/>
          </a:prstGeom>
          <a:noFill/>
          <a:ln w="9525" cap="flat" cmpd="sng" algn="ctr">
            <a:solidFill>
              <a:srgbClr val="1C1E2A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A64E9EB-624E-05FF-1F41-D9D0C82AB96E}"/>
              </a:ext>
            </a:extLst>
          </p:cNvPr>
          <p:cNvCxnSpPr>
            <a:cxnSpLocks/>
            <a:stCxn id="68" idx="3"/>
            <a:endCxn id="64" idx="1"/>
          </p:cNvCxnSpPr>
          <p:nvPr/>
        </p:nvCxnSpPr>
        <p:spPr>
          <a:xfrm flipV="1">
            <a:off x="7825364" y="2728651"/>
            <a:ext cx="671401" cy="376818"/>
          </a:xfrm>
          <a:prstGeom prst="line">
            <a:avLst/>
          </a:prstGeom>
          <a:noFill/>
          <a:ln w="9525" cap="flat" cmpd="sng" algn="ctr">
            <a:solidFill>
              <a:srgbClr val="1C1E2A">
                <a:shade val="95000"/>
                <a:satMod val="105000"/>
              </a:srgbClr>
            </a:solidFill>
            <a:prstDash val="dash"/>
          </a:ln>
          <a:effectLst/>
        </p:spPr>
      </p:cxnSp>
      <p:pic>
        <p:nvPicPr>
          <p:cNvPr id="68" name="Picture 67">
            <a:extLst>
              <a:ext uri="{FF2B5EF4-FFF2-40B4-BE49-F238E27FC236}">
                <a16:creationId xmlns:a16="http://schemas.microsoft.com/office/drawing/2014/main" id="{C6D125AB-48D6-01D0-C937-C44F23729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46" y="2933348"/>
            <a:ext cx="253118" cy="344241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3E8FCD1-9A69-04FE-5F4D-E2C42E63436A}"/>
              </a:ext>
            </a:extLst>
          </p:cNvPr>
          <p:cNvSpPr txBox="1"/>
          <p:nvPr/>
        </p:nvSpPr>
        <p:spPr>
          <a:xfrm rot="20015504">
            <a:off x="7828320" y="2800865"/>
            <a:ext cx="5389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XGS-PON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FFC602F-27A3-DB49-E53A-3B3401585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680" y="2689218"/>
            <a:ext cx="244227" cy="7886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410416EC-D9BC-6B45-0AE5-528B238ED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46" y="2310889"/>
            <a:ext cx="253118" cy="34424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60D3B42B-E5B5-0831-796C-AFFC71E2493F}"/>
              </a:ext>
            </a:extLst>
          </p:cNvPr>
          <p:cNvSpPr txBox="1"/>
          <p:nvPr/>
        </p:nvSpPr>
        <p:spPr>
          <a:xfrm rot="1236272">
            <a:off x="7861945" y="2436062"/>
            <a:ext cx="5389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XGS-PON</a:t>
            </a:r>
          </a:p>
        </p:txBody>
      </p:sp>
      <p:sp>
        <p:nvSpPr>
          <p:cNvPr id="79" name="Google Shape;659;p53">
            <a:extLst>
              <a:ext uri="{FF2B5EF4-FFF2-40B4-BE49-F238E27FC236}">
                <a16:creationId xmlns:a16="http://schemas.microsoft.com/office/drawing/2014/main" id="{9CC155BA-2016-0D56-50AA-9D7110A0FAF2}"/>
              </a:ext>
            </a:extLst>
          </p:cNvPr>
          <p:cNvSpPr txBox="1"/>
          <p:nvPr/>
        </p:nvSpPr>
        <p:spPr>
          <a:xfrm>
            <a:off x="9017792" y="1286641"/>
            <a:ext cx="91583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500"/>
              <a:buFont typeface="Helvetica Neue Light"/>
              <a:buNone/>
            </a:pPr>
            <a:r>
              <a:rPr lang="pt-BR" sz="800" dirty="0">
                <a:solidFill>
                  <a:srgbClr val="5E5E5E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MCP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500"/>
              <a:buFont typeface="Helvetica Neue Light"/>
              <a:buNone/>
            </a:pPr>
            <a:r>
              <a:rPr lang="pt-BR" sz="800" dirty="0">
                <a:solidFill>
                  <a:srgbClr val="5E5E5E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Domain </a:t>
            </a:r>
            <a:r>
              <a:rPr lang="en-CA" sz="800" dirty="0">
                <a:solidFill>
                  <a:srgbClr val="5E5E5E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Controller</a:t>
            </a:r>
            <a:endParaRPr lang="en-CA" sz="800" dirty="0">
              <a:latin typeface="Arial" panose="020B0604020202020204" pitchFamily="34" charset="0"/>
            </a:endParaRPr>
          </a:p>
        </p:txBody>
      </p:sp>
      <p:pic>
        <p:nvPicPr>
          <p:cNvPr id="80" name="Picture 79" descr="Icon&#10;&#10;Description automatically generated">
            <a:extLst>
              <a:ext uri="{FF2B5EF4-FFF2-40B4-BE49-F238E27FC236}">
                <a16:creationId xmlns:a16="http://schemas.microsoft.com/office/drawing/2014/main" id="{1487292C-032A-DDCD-6B47-5CDA20779A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7392" y="1566581"/>
            <a:ext cx="456639" cy="450550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405CC64F-C91E-2C61-96DB-C57C91DEE04C}"/>
              </a:ext>
            </a:extLst>
          </p:cNvPr>
          <p:cNvSpPr txBox="1"/>
          <p:nvPr/>
        </p:nvSpPr>
        <p:spPr>
          <a:xfrm>
            <a:off x="8751841" y="2498874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XGS-PON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err="1">
                <a:solidFill>
                  <a:srgbClr val="1C1E2A"/>
                </a:solidFill>
                <a:latin typeface="Arial"/>
              </a:rPr>
              <a:t>uOLT</a:t>
            </a:r>
            <a:r>
              <a:rPr lang="en-US" b="0" kern="0" dirty="0">
                <a:solidFill>
                  <a:srgbClr val="1C1E2A"/>
                </a:solidFill>
                <a:latin typeface="Arial"/>
              </a:rPr>
              <a:t> Pluggable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C1E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80B929E-8E1F-C4B1-9779-E8B3D1C7F8E1}"/>
              </a:ext>
            </a:extLst>
          </p:cNvPr>
          <p:cNvCxnSpPr>
            <a:stCxn id="80" idx="2"/>
            <a:endCxn id="63" idx="0"/>
          </p:cNvCxnSpPr>
          <p:nvPr/>
        </p:nvCxnSpPr>
        <p:spPr>
          <a:xfrm flipH="1">
            <a:off x="9475711" y="2017131"/>
            <a:ext cx="1" cy="375449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99" descr="Background pattern&#10;&#10;Description automatically generated">
            <a:extLst>
              <a:ext uri="{FF2B5EF4-FFF2-40B4-BE49-F238E27FC236}">
                <a16:creationId xmlns:a16="http://schemas.microsoft.com/office/drawing/2014/main" id="{C55DF2E0-F4FF-FB1E-733A-FE1B5D9CE4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533" y="2581609"/>
            <a:ext cx="1527567" cy="1238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A5CDFD03-AA1F-9FFC-0904-6FA776DC879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7"/>
          <a:stretch/>
        </p:blipFill>
        <p:spPr>
          <a:xfrm>
            <a:off x="9231160" y="2392580"/>
            <a:ext cx="489102" cy="512487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4D0C925E-0AE7-1AEC-9053-24529F6E39E3}"/>
              </a:ext>
            </a:extLst>
          </p:cNvPr>
          <p:cNvSpPr txBox="1"/>
          <p:nvPr/>
        </p:nvSpPr>
        <p:spPr>
          <a:xfrm>
            <a:off x="9640998" y="2404671"/>
            <a:ext cx="12859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n x100GbE up nx400GbE</a:t>
            </a:r>
          </a:p>
        </p:txBody>
      </p:sp>
      <p:pic>
        <p:nvPicPr>
          <p:cNvPr id="103" name="Picture 102" descr="Icon&#10;&#10;Description automatically generated">
            <a:extLst>
              <a:ext uri="{FF2B5EF4-FFF2-40B4-BE49-F238E27FC236}">
                <a16:creationId xmlns:a16="http://schemas.microsoft.com/office/drawing/2014/main" id="{FE546584-B692-9B1C-7B0B-0C732F7BFE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30" y="2226595"/>
            <a:ext cx="297292" cy="256414"/>
          </a:xfrm>
          <a:prstGeom prst="rect">
            <a:avLst/>
          </a:prstGeom>
        </p:spPr>
      </p:pic>
      <p:pic>
        <p:nvPicPr>
          <p:cNvPr id="104" name="Picture 103" descr="Icon&#10;&#10;Description automatically generated">
            <a:extLst>
              <a:ext uri="{FF2B5EF4-FFF2-40B4-BE49-F238E27FC236}">
                <a16:creationId xmlns:a16="http://schemas.microsoft.com/office/drawing/2014/main" id="{64347982-5E79-0272-87D6-EBB23C6B49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573" y="2888564"/>
            <a:ext cx="297292" cy="256414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170FB96A-02F7-D14D-C777-39392925279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318960" y="3387675"/>
            <a:ext cx="7418312" cy="13486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53ACA7D-3F23-B453-460C-82949987F2E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318960" y="1354112"/>
            <a:ext cx="2934670" cy="33822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528EC6D-5D99-F78F-9929-25C56B4D8FC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27"/>
          <a:stretch/>
        </p:blipFill>
        <p:spPr>
          <a:xfrm>
            <a:off x="10881839" y="2392580"/>
            <a:ext cx="489102" cy="512487"/>
          </a:xfrm>
          <a:prstGeom prst="rect">
            <a:avLst/>
          </a:prstGeom>
        </p:spPr>
      </p:pic>
      <p:pic>
        <p:nvPicPr>
          <p:cNvPr id="20" name="Picture 19" descr="Logo, icon&#10;&#10;Description automatically generated">
            <a:extLst>
              <a:ext uri="{FF2B5EF4-FFF2-40B4-BE49-F238E27FC236}">
                <a16:creationId xmlns:a16="http://schemas.microsoft.com/office/drawing/2014/main" id="{B08BD195-6CF1-136F-F0D1-2C6FF0696C5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95" y="1630217"/>
            <a:ext cx="520491" cy="586184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177B962-A994-8B5C-F29F-E33C2C57319A}"/>
              </a:ext>
            </a:extLst>
          </p:cNvPr>
          <p:cNvCxnSpPr>
            <a:cxnSpLocks/>
            <a:stCxn id="20" idx="2"/>
            <a:endCxn id="14" idx="0"/>
          </p:cNvCxnSpPr>
          <p:nvPr/>
        </p:nvCxnSpPr>
        <p:spPr>
          <a:xfrm>
            <a:off x="11124541" y="2216401"/>
            <a:ext cx="1849" cy="176179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659;p53">
            <a:extLst>
              <a:ext uri="{FF2B5EF4-FFF2-40B4-BE49-F238E27FC236}">
                <a16:creationId xmlns:a16="http://schemas.microsoft.com/office/drawing/2014/main" id="{04737789-2149-6DF9-5129-4688367AF0D4}"/>
              </a:ext>
            </a:extLst>
          </p:cNvPr>
          <p:cNvSpPr txBox="1"/>
          <p:nvPr/>
        </p:nvSpPr>
        <p:spPr>
          <a:xfrm>
            <a:off x="10666621" y="1329261"/>
            <a:ext cx="91583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500"/>
              <a:buFont typeface="Helvetica Neue Light"/>
              <a:buNone/>
            </a:pPr>
            <a:r>
              <a:rPr lang="en-US" sz="800" dirty="0">
                <a:solidFill>
                  <a:srgbClr val="5E5E5E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Benu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500"/>
              <a:buFont typeface="Helvetica Neue Light"/>
              <a:buNone/>
            </a:pPr>
            <a:r>
              <a:rPr lang="en-US" sz="800" dirty="0" err="1">
                <a:solidFill>
                  <a:srgbClr val="5E5E5E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vBNG</a:t>
            </a:r>
            <a:endParaRPr lang="en-CA" sz="800" dirty="0">
              <a:latin typeface="Arial" panose="020B0604020202020204" pitchFamily="34" charset="0"/>
            </a:endParaRPr>
          </a:p>
        </p:txBody>
      </p:sp>
      <p:pic>
        <p:nvPicPr>
          <p:cNvPr id="26" name="Picture 25" descr="Logo, company name&#10;&#10;Description automatically generated">
            <a:extLst>
              <a:ext uri="{FF2B5EF4-FFF2-40B4-BE49-F238E27FC236}">
                <a16:creationId xmlns:a16="http://schemas.microsoft.com/office/drawing/2014/main" id="{66FDEE61-DFBC-E765-3157-BE54D720A4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4" t="4290" r="5249" b="5100"/>
          <a:stretch/>
        </p:blipFill>
        <p:spPr>
          <a:xfrm>
            <a:off x="10362465" y="148155"/>
            <a:ext cx="1727436" cy="61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FEA86E-934D-E143-8080-07B52504B6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" r="631"/>
          <a:stretch/>
        </p:blipFill>
        <p:spPr>
          <a:xfrm>
            <a:off x="389465" y="2188180"/>
            <a:ext cx="6953596" cy="35671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5AE8E74-074F-DE88-A3BF-216E9D04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9" y="274638"/>
            <a:ext cx="10820170" cy="850392"/>
          </a:xfrm>
        </p:spPr>
        <p:txBody>
          <a:bodyPr/>
          <a:lstStyle/>
          <a:p>
            <a:r>
              <a:rPr lang="en-US" dirty="0"/>
              <a:t>Ciena Residential Broadband Solution for Utilities</a:t>
            </a:r>
            <a:br>
              <a:rPr lang="en-US" dirty="0"/>
            </a:br>
            <a:r>
              <a:rPr lang="en-US" sz="1800" dirty="0"/>
              <a:t>Cullman Electric (Alabama Co-op)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2B79A26-6F20-7A10-B9B0-9851A61E1C71}"/>
              </a:ext>
            </a:extLst>
          </p:cNvPr>
          <p:cNvSpPr/>
          <p:nvPr/>
        </p:nvSpPr>
        <p:spPr>
          <a:xfrm>
            <a:off x="7449024" y="988328"/>
            <a:ext cx="4353512" cy="217251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err="1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721EEC-13AA-42D8-9A2A-F899375037D6}"/>
              </a:ext>
            </a:extLst>
          </p:cNvPr>
          <p:cNvSpPr txBox="1"/>
          <p:nvPr/>
        </p:nvSpPr>
        <p:spPr>
          <a:xfrm>
            <a:off x="9704198" y="2630871"/>
            <a:ext cx="415499" cy="21544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5171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D9AB20-BB87-E7D9-6F77-D92394A7D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001" y="2344941"/>
            <a:ext cx="294083" cy="2940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B88A67-2DF0-55A0-94B7-A558C9284986}"/>
              </a:ext>
            </a:extLst>
          </p:cNvPr>
          <p:cNvCxnSpPr>
            <a:cxnSpLocks/>
            <a:stCxn id="20" idx="1"/>
            <a:endCxn id="14" idx="3"/>
          </p:cNvCxnSpPr>
          <p:nvPr/>
        </p:nvCxnSpPr>
        <p:spPr>
          <a:xfrm flipH="1">
            <a:off x="9227084" y="2491983"/>
            <a:ext cx="319832" cy="0"/>
          </a:xfrm>
          <a:prstGeom prst="line">
            <a:avLst/>
          </a:prstGeom>
          <a:noFill/>
          <a:ln w="9525" cap="flat" cmpd="sng" algn="ctr">
            <a:solidFill>
              <a:srgbClr val="1C1E2A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65CFD3-C51C-1263-79D7-2F9D49E4FC3D}"/>
              </a:ext>
            </a:extLst>
          </p:cNvPr>
          <p:cNvCxnSpPr>
            <a:cxnSpLocks/>
            <a:stCxn id="21" idx="3"/>
            <a:endCxn id="14" idx="1"/>
          </p:cNvCxnSpPr>
          <p:nvPr/>
        </p:nvCxnSpPr>
        <p:spPr>
          <a:xfrm>
            <a:off x="8261600" y="2246342"/>
            <a:ext cx="671401" cy="245641"/>
          </a:xfrm>
          <a:prstGeom prst="line">
            <a:avLst/>
          </a:prstGeom>
          <a:noFill/>
          <a:ln w="9525" cap="flat" cmpd="sng" algn="ctr">
            <a:solidFill>
              <a:srgbClr val="1C1E2A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B54D2CD-1E1F-0858-2568-22708E197B72}"/>
              </a:ext>
            </a:extLst>
          </p:cNvPr>
          <p:cNvCxnSpPr>
            <a:cxnSpLocks/>
            <a:stCxn id="18" idx="3"/>
            <a:endCxn id="14" idx="1"/>
          </p:cNvCxnSpPr>
          <p:nvPr/>
        </p:nvCxnSpPr>
        <p:spPr>
          <a:xfrm flipV="1">
            <a:off x="8261600" y="2491983"/>
            <a:ext cx="671401" cy="376818"/>
          </a:xfrm>
          <a:prstGeom prst="line">
            <a:avLst/>
          </a:prstGeom>
          <a:noFill/>
          <a:ln w="9525" cap="flat" cmpd="sng" algn="ctr">
            <a:solidFill>
              <a:srgbClr val="1C1E2A">
                <a:shade val="95000"/>
                <a:satMod val="105000"/>
              </a:srgbClr>
            </a:solidFill>
            <a:prstDash val="dash"/>
          </a:ln>
          <a:effectLst/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76DC65C-17C5-77F7-B2F3-08D985E5AF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82" y="2696680"/>
            <a:ext cx="253118" cy="34424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22398C-E344-C116-47F4-1944F1EB5A91}"/>
              </a:ext>
            </a:extLst>
          </p:cNvPr>
          <p:cNvSpPr txBox="1"/>
          <p:nvPr/>
        </p:nvSpPr>
        <p:spPr>
          <a:xfrm rot="20015504">
            <a:off x="8264556" y="2564197"/>
            <a:ext cx="5389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XGS-PON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45BC162-334C-EFF0-A93E-FD28C8A487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16" y="2452550"/>
            <a:ext cx="244227" cy="7886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2193924-98D5-C28E-29C5-EC051F4BB8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482" y="2074221"/>
            <a:ext cx="253118" cy="3442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E9B87EE-5A1F-F731-038C-738ED62762FC}"/>
              </a:ext>
            </a:extLst>
          </p:cNvPr>
          <p:cNvSpPr txBox="1"/>
          <p:nvPr/>
        </p:nvSpPr>
        <p:spPr>
          <a:xfrm rot="1236272">
            <a:off x="8298181" y="2199394"/>
            <a:ext cx="53893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XGS-PON</a:t>
            </a:r>
          </a:p>
        </p:txBody>
      </p:sp>
      <p:sp>
        <p:nvSpPr>
          <p:cNvPr id="23" name="Google Shape;659;p53">
            <a:extLst>
              <a:ext uri="{FF2B5EF4-FFF2-40B4-BE49-F238E27FC236}">
                <a16:creationId xmlns:a16="http://schemas.microsoft.com/office/drawing/2014/main" id="{2D85ADE8-A704-8802-9331-6AC7AC944E45}"/>
              </a:ext>
            </a:extLst>
          </p:cNvPr>
          <p:cNvSpPr txBox="1"/>
          <p:nvPr/>
        </p:nvSpPr>
        <p:spPr>
          <a:xfrm>
            <a:off x="9454028" y="1049973"/>
            <a:ext cx="915838" cy="2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500"/>
              <a:buFont typeface="Helvetica Neue Light"/>
              <a:buNone/>
            </a:pPr>
            <a:r>
              <a:rPr lang="pt-BR" sz="800" dirty="0">
                <a:solidFill>
                  <a:srgbClr val="5E5E5E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MCP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E5E5E"/>
              </a:buClr>
              <a:buSzPts val="1500"/>
              <a:buFont typeface="Helvetica Neue Light"/>
              <a:buNone/>
            </a:pPr>
            <a:r>
              <a:rPr lang="pt-BR" sz="800" dirty="0">
                <a:solidFill>
                  <a:srgbClr val="5E5E5E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Domain </a:t>
            </a:r>
            <a:r>
              <a:rPr lang="en-CA" sz="800" dirty="0">
                <a:solidFill>
                  <a:srgbClr val="5E5E5E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Controller</a:t>
            </a:r>
            <a:endParaRPr lang="en-CA" sz="800" dirty="0">
              <a:latin typeface="Arial" panose="020B0604020202020204" pitchFamily="34" charset="0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C25B54D9-45E5-43F4-22DC-C07FDDD7CA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628" y="1329913"/>
            <a:ext cx="456639" cy="4505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345A30A-78CE-9BE2-15EC-5504E3A0032C}"/>
              </a:ext>
            </a:extLst>
          </p:cNvPr>
          <p:cNvSpPr txBox="1"/>
          <p:nvPr/>
        </p:nvSpPr>
        <p:spPr>
          <a:xfrm>
            <a:off x="9188077" y="2262206"/>
            <a:ext cx="5581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XGS-PON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 err="1">
                <a:solidFill>
                  <a:srgbClr val="1C1E2A"/>
                </a:solidFill>
                <a:latin typeface="Arial"/>
              </a:rPr>
              <a:t>uOLT</a:t>
            </a:r>
            <a:r>
              <a:rPr lang="en-US" b="0" kern="0" dirty="0">
                <a:solidFill>
                  <a:srgbClr val="1C1E2A"/>
                </a:solidFill>
                <a:latin typeface="Arial"/>
              </a:rPr>
              <a:t> Pluggable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C1E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29E91A-A76E-AA92-AEC6-FEBA34B5CEC4}"/>
              </a:ext>
            </a:extLst>
          </p:cNvPr>
          <p:cNvCxnSpPr>
            <a:stCxn id="24" idx="2"/>
            <a:endCxn id="28" idx="0"/>
          </p:cNvCxnSpPr>
          <p:nvPr/>
        </p:nvCxnSpPr>
        <p:spPr>
          <a:xfrm flipH="1">
            <a:off x="9911947" y="1780463"/>
            <a:ext cx="1" cy="375449"/>
          </a:xfrm>
          <a:prstGeom prst="line">
            <a:avLst/>
          </a:prstGeom>
          <a:ln w="31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Background pattern&#10;&#10;Description automatically generated">
            <a:extLst>
              <a:ext uri="{FF2B5EF4-FFF2-40B4-BE49-F238E27FC236}">
                <a16:creationId xmlns:a16="http://schemas.microsoft.com/office/drawing/2014/main" id="{07023219-9914-0329-98E3-760E2C851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9" y="2344941"/>
            <a:ext cx="1527567" cy="12382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296B0D-CF79-EE44-300F-17E64D070A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27"/>
          <a:stretch/>
        </p:blipFill>
        <p:spPr>
          <a:xfrm>
            <a:off x="9667396" y="2155912"/>
            <a:ext cx="489102" cy="5124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CD8712C-E693-C936-145E-A3ABDBA1FF3A}"/>
              </a:ext>
            </a:extLst>
          </p:cNvPr>
          <p:cNvSpPr txBox="1"/>
          <p:nvPr/>
        </p:nvSpPr>
        <p:spPr>
          <a:xfrm>
            <a:off x="10077234" y="2168003"/>
            <a:ext cx="7713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From n x100GbE</a:t>
            </a:r>
          </a:p>
        </p:txBody>
      </p:sp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F30E1032-9671-906F-E190-CAEBB48432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802" y="1989927"/>
            <a:ext cx="297292" cy="256414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7347D571-95D0-EA3B-65C4-3F93EC2DBA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03" y="2651896"/>
            <a:ext cx="297292" cy="25641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1C009A-8C48-D495-98E0-F9AA2E283E92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797911" y="3160839"/>
            <a:ext cx="4827869" cy="980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AF82DA-5340-9330-2B1F-58359603709B}"/>
              </a:ext>
            </a:extLst>
          </p:cNvPr>
          <p:cNvCxnSpPr>
            <a:cxnSpLocks/>
          </p:cNvCxnSpPr>
          <p:nvPr/>
        </p:nvCxnSpPr>
        <p:spPr>
          <a:xfrm flipV="1">
            <a:off x="4410635" y="1049973"/>
            <a:ext cx="3148872" cy="2801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47C13FDC-1B23-7602-E79E-51E09FB10C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63" y="2908310"/>
            <a:ext cx="599200" cy="814911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18074CD6-1D1C-D7F3-53C6-1D7CE7A209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30" y="4556023"/>
            <a:ext cx="599200" cy="814911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3CAB2B47-C2FF-94C7-B7FF-9808FB754E0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73" y="3726151"/>
            <a:ext cx="599200" cy="814911"/>
          </a:xfrm>
          <a:prstGeom prst="rect">
            <a:avLst/>
          </a:prstGeom>
        </p:spPr>
      </p:pic>
      <p:pic>
        <p:nvPicPr>
          <p:cNvPr id="48" name="Picture 47" descr="Logo, icon&#10;&#10;Description automatically generated">
            <a:extLst>
              <a:ext uri="{FF2B5EF4-FFF2-40B4-BE49-F238E27FC236}">
                <a16:creationId xmlns:a16="http://schemas.microsoft.com/office/drawing/2014/main" id="{EA47ED36-0A17-3F03-D469-20349325CF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810" y="1337618"/>
            <a:ext cx="435139" cy="435139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FC4DD1D-45C1-95C1-CAD7-979F8B8A230A}"/>
              </a:ext>
            </a:extLst>
          </p:cNvPr>
          <p:cNvCxnSpPr/>
          <p:nvPr/>
        </p:nvCxnSpPr>
        <p:spPr>
          <a:xfrm>
            <a:off x="8933001" y="1578190"/>
            <a:ext cx="813242" cy="68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514863B-92ED-8438-54E2-B1678E79C31E}"/>
              </a:ext>
            </a:extLst>
          </p:cNvPr>
          <p:cNvSpPr txBox="1"/>
          <p:nvPr/>
        </p:nvSpPr>
        <p:spPr>
          <a:xfrm rot="2338727">
            <a:off x="9224403" y="1794818"/>
            <a:ext cx="3818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1C1E2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1GbE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2F5A221-4099-C940-9381-7DC6E15A7E83}"/>
              </a:ext>
            </a:extLst>
          </p:cNvPr>
          <p:cNvSpPr txBox="1"/>
          <p:nvPr/>
        </p:nvSpPr>
        <p:spPr>
          <a:xfrm>
            <a:off x="7713705" y="3995627"/>
            <a:ext cx="4177980" cy="24622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Increased bandwidth speed </a:t>
            </a:r>
            <a:r>
              <a:rPr lang="en-CA" sz="1400" b="0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deliver a middle mile aggregation layer at 100G that has sufficient headroom for Cullman’s residential customer applications </a:t>
            </a:r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0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CA" sz="1400" b="1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Improved </a:t>
            </a:r>
            <a:r>
              <a:rPr lang="en-CA" sz="1400" b="1" dirty="0" err="1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smartgrid</a:t>
            </a:r>
            <a:r>
              <a:rPr lang="en-CA" sz="1400" b="1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r>
              <a:rPr lang="en-CA" sz="1400" b="0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delivered through field-proven, ultra-low latency packet WAN enabling optimal </a:t>
            </a:r>
            <a:r>
              <a:rPr lang="en-CA" sz="1400" b="0" dirty="0" err="1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teleprotection</a:t>
            </a:r>
            <a:r>
              <a:rPr lang="en-CA" sz="1400" b="0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performance </a:t>
            </a:r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b="1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Converged mission-critical smart grid and substation traffic </a:t>
            </a:r>
            <a:r>
              <a:rPr lang="en-CA" sz="1400" b="0" dirty="0">
                <a:solidFill>
                  <a:srgbClr val="14233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along with broadband customer traffic via middle mile aggregation, while ensuring OT traffic gets the highest priority </a:t>
            </a:r>
            <a:endParaRPr lang="en-CA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5E2FDE-68CF-B67F-2204-D77AE97C2637}"/>
              </a:ext>
            </a:extLst>
          </p:cNvPr>
          <p:cNvSpPr txBox="1"/>
          <p:nvPr/>
        </p:nvSpPr>
        <p:spPr>
          <a:xfrm>
            <a:off x="8440783" y="362846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Key Customer Benefits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DF53F0-4164-F72D-C457-58ACBBE7AB47}"/>
              </a:ext>
            </a:extLst>
          </p:cNvPr>
          <p:cNvSpPr txBox="1"/>
          <p:nvPr/>
        </p:nvSpPr>
        <p:spPr>
          <a:xfrm>
            <a:off x="8403571" y="1728655"/>
            <a:ext cx="5806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dirty="0">
                <a:solidFill>
                  <a:srgbClr val="1C1E2A"/>
                </a:solidFill>
                <a:latin typeface="Arial"/>
              </a:rPr>
              <a:t>Substation</a:t>
            </a:r>
            <a:endParaRPr kumimoji="0" lang="en-US" sz="600" i="0" u="none" strike="noStrike" kern="0" cap="none" spc="0" normalizeH="0" baseline="0" noProof="0" dirty="0">
              <a:ln>
                <a:noFill/>
              </a:ln>
              <a:solidFill>
                <a:srgbClr val="1C1E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4CC812F-456A-5E47-2C0A-AF275BC3A6F8}"/>
              </a:ext>
            </a:extLst>
          </p:cNvPr>
          <p:cNvSpPr txBox="1"/>
          <p:nvPr/>
        </p:nvSpPr>
        <p:spPr>
          <a:xfrm>
            <a:off x="7456518" y="2225136"/>
            <a:ext cx="5950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dirty="0">
                <a:solidFill>
                  <a:srgbClr val="1C1E2A"/>
                </a:solidFill>
                <a:latin typeface="Arial"/>
              </a:rPr>
              <a:t>Residential</a:t>
            </a:r>
            <a:endParaRPr kumimoji="0" lang="en-US" sz="600" i="0" u="none" strike="noStrike" kern="0" cap="none" spc="0" normalizeH="0" baseline="0" noProof="0" dirty="0">
              <a:ln>
                <a:noFill/>
              </a:ln>
              <a:solidFill>
                <a:srgbClr val="1C1E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8D39F50-FB43-11FF-16C5-F1B1F99EE3D2}"/>
              </a:ext>
            </a:extLst>
          </p:cNvPr>
          <p:cNvSpPr txBox="1"/>
          <p:nvPr/>
        </p:nvSpPr>
        <p:spPr>
          <a:xfrm>
            <a:off x="7470289" y="2862842"/>
            <a:ext cx="59503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kern="0" dirty="0">
                <a:solidFill>
                  <a:srgbClr val="1C1E2A"/>
                </a:solidFill>
                <a:latin typeface="Arial"/>
              </a:rPr>
              <a:t>Residential</a:t>
            </a:r>
            <a:endParaRPr kumimoji="0" lang="en-US" sz="600" i="0" u="none" strike="noStrike" kern="0" cap="none" spc="0" normalizeH="0" baseline="0" noProof="0" dirty="0">
              <a:ln>
                <a:noFill/>
              </a:ln>
              <a:solidFill>
                <a:srgbClr val="1C1E2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526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CEF9A4-8440-5FF8-2D76-211C8A02F888}"/>
              </a:ext>
            </a:extLst>
          </p:cNvPr>
          <p:cNvSpPr txBox="1">
            <a:spLocks noChangeArrowheads="1"/>
          </p:cNvSpPr>
          <p:nvPr/>
        </p:nvSpPr>
        <p:spPr>
          <a:xfrm>
            <a:off x="590001" y="1258176"/>
            <a:ext cx="5658401" cy="21708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262836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62836"/>
                </a:solidFill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62836"/>
                </a:solidFill>
              </a:defRPr>
            </a:lvl3pPr>
            <a:lvl4pPr marL="16573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262836"/>
                </a:solidFill>
              </a:defRPr>
            </a:lvl4pPr>
            <a:lvl5pPr marL="2000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262836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CA" sz="1800" dirty="0"/>
              <a:t>Customer &amp; Project Overview</a:t>
            </a:r>
            <a:r>
              <a:rPr lang="en-US" sz="1800" dirty="0"/>
              <a:t>:</a:t>
            </a:r>
          </a:p>
          <a:p>
            <a:pPr marL="174625" lvl="1" indent="-174625"/>
            <a:r>
              <a:rPr lang="en-CA" sz="1800" dirty="0"/>
              <a:t>Northwest Colorado Council of Governments is an association of county and municipal governments covering 7,000 square miles with 28 member jurisdictions, and 230,000 residents.</a:t>
            </a:r>
            <a:endParaRPr lang="en-CA" sz="1800" dirty="0">
              <a:cs typeface="Arial"/>
            </a:endParaRPr>
          </a:p>
          <a:p>
            <a:pPr marL="174625" lvl="1" indent="-174625">
              <a:spcBef>
                <a:spcPts val="1200"/>
              </a:spcBef>
            </a:pPr>
            <a:r>
              <a:rPr lang="en-US" sz="1800" b="1" dirty="0"/>
              <a:t>Project THOR </a:t>
            </a:r>
            <a:r>
              <a:rPr lang="en-US" sz="1800" dirty="0"/>
              <a:t>utilizes over 400 miles of fiber to serve local communities across 10 counties.</a:t>
            </a:r>
            <a:endParaRPr lang="en-US" sz="1800" dirty="0">
              <a:cs typeface="Arial"/>
            </a:endParaRPr>
          </a:p>
          <a:p>
            <a:pPr lvl="1"/>
            <a:endParaRPr lang="en-US" sz="18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CD6A455-1589-B84A-0D50-679521808684}"/>
              </a:ext>
            </a:extLst>
          </p:cNvPr>
          <p:cNvSpPr txBox="1">
            <a:spLocks noChangeArrowheads="1"/>
          </p:cNvSpPr>
          <p:nvPr/>
        </p:nvSpPr>
        <p:spPr>
          <a:xfrm>
            <a:off x="6152018" y="1263686"/>
            <a:ext cx="5668785" cy="216531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262836"/>
                </a:solidFill>
              </a:defRPr>
            </a:lvl1pPr>
            <a:lvl2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62836"/>
                </a:solidFill>
              </a:defRPr>
            </a:lvl2pPr>
            <a:lvl3pPr marL="12001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62836"/>
                </a:solidFill>
              </a:defRPr>
            </a:lvl3pPr>
            <a:lvl4pPr marL="16573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rgbClr val="262836"/>
                </a:solidFill>
              </a:defRPr>
            </a:lvl4pPr>
            <a:lvl5pPr marL="2000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262836"/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 sz="1800"/>
              <a:t>Cien</a:t>
            </a:r>
            <a:r>
              <a:rPr lang="en-US" sz="1800">
                <a:solidFill>
                  <a:schemeClr val="tx1"/>
                </a:solidFill>
              </a:rPr>
              <a:t>a’s</a:t>
            </a:r>
            <a:r>
              <a:rPr lang="en-US" sz="1800" dirty="0"/>
              <a:t> Winning Solution:</a:t>
            </a:r>
          </a:p>
          <a:p>
            <a:pPr marL="174625" lvl="1" indent="-174625"/>
            <a:r>
              <a:rPr lang="en-CA" sz="1800" dirty="0"/>
              <a:t>Ciena and Graybar created a middle-mile network operated by Mammoth Networks and supported by Ciena’s backbone network equipment.</a:t>
            </a:r>
            <a:endParaRPr lang="en-CA" sz="1800" dirty="0">
              <a:cs typeface="Arial"/>
            </a:endParaRPr>
          </a:p>
          <a:p>
            <a:pPr marL="174625" lvl="1" indent="-174625">
              <a:spcBef>
                <a:spcPts val="1200"/>
              </a:spcBef>
            </a:pPr>
            <a:r>
              <a:rPr lang="en-CA" sz="1800" dirty="0"/>
              <a:t>Ciena provided Waveserver Ai and the 5170 Platform to turn up Ethernet and other packet-based services rapidly and securely.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A6DAC-8468-FC78-26BD-9ABF51272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3" y="3600207"/>
            <a:ext cx="4104517" cy="26245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B0EA3B-DDE3-EC87-0279-0944471DD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074" y="3532415"/>
            <a:ext cx="4942419" cy="26462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B6FB6D5-3F56-A855-FB92-AA0C29FA6411}"/>
              </a:ext>
            </a:extLst>
          </p:cNvPr>
          <p:cNvGrpSpPr>
            <a:grpSpLocks noChangeAspect="1"/>
          </p:cNvGrpSpPr>
          <p:nvPr/>
        </p:nvGrpSpPr>
        <p:grpSpPr>
          <a:xfrm>
            <a:off x="685801" y="268635"/>
            <a:ext cx="1826033" cy="760847"/>
            <a:chOff x="3374795" y="895546"/>
            <a:chExt cx="2194560" cy="9144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80188C-2430-998B-8FA7-6A9F105BB2D6}"/>
                </a:ext>
              </a:extLst>
            </p:cNvPr>
            <p:cNvSpPr/>
            <p:nvPr/>
          </p:nvSpPr>
          <p:spPr>
            <a:xfrm>
              <a:off x="3374795" y="895546"/>
              <a:ext cx="2194560" cy="91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543BD60-AA98-B02E-60FD-6A862A44A5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362" y="941266"/>
              <a:ext cx="2081426" cy="822960"/>
            </a:xfrm>
            <a:prstGeom prst="rect">
              <a:avLst/>
            </a:prstGeom>
          </p:spPr>
        </p:pic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560FDFE-07F7-A467-5352-34489BF0FA42}"/>
              </a:ext>
            </a:extLst>
          </p:cNvPr>
          <p:cNvCxnSpPr>
            <a:cxnSpLocks/>
          </p:cNvCxnSpPr>
          <p:nvPr/>
        </p:nvCxnSpPr>
        <p:spPr>
          <a:xfrm>
            <a:off x="6006736" y="1258175"/>
            <a:ext cx="0" cy="4746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2244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1263e99-a66f-41e8-b4c3-a3160569f643"/>
</p:tagLst>
</file>

<file path=ppt/theme/theme1.xml><?xml version="1.0" encoding="utf-8"?>
<a:theme xmlns:a="http://schemas.openxmlformats.org/drawingml/2006/main" name="Ciena Template (2020)">
  <a:themeElements>
    <a:clrScheme name="Ciena 2019 v1">
      <a:dk1>
        <a:srgbClr val="1C1E2A"/>
      </a:dk1>
      <a:lt1>
        <a:srgbClr val="FFFFFF"/>
      </a:lt1>
      <a:dk2>
        <a:srgbClr val="282A36"/>
      </a:dk2>
      <a:lt2>
        <a:srgbClr val="E4E5E6"/>
      </a:lt2>
      <a:accent1>
        <a:srgbClr val="C71C2C"/>
      </a:accent1>
      <a:accent2>
        <a:srgbClr val="F47F0C"/>
      </a:accent2>
      <a:accent3>
        <a:srgbClr val="00BC94"/>
      </a:accent3>
      <a:accent4>
        <a:srgbClr val="800A68"/>
      </a:accent4>
      <a:accent5>
        <a:srgbClr val="284ED2"/>
      </a:accent5>
      <a:accent6>
        <a:srgbClr val="343642"/>
      </a:accent6>
      <a:hlink>
        <a:srgbClr val="F47F0C"/>
      </a:hlink>
      <a:folHlink>
        <a:srgbClr val="979C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2000" dirty="0" err="1" smtClean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0F4304D-9B3B-8842-A2AE-832730BC2F8B}" vid="{E76F7C23-2E5A-994C-9BA9-06721B2114A3}"/>
    </a:ext>
  </a:extLst>
</a:theme>
</file>

<file path=ppt/theme/theme2.xml><?xml version="1.0" encoding="utf-8"?>
<a:theme xmlns:a="http://schemas.openxmlformats.org/drawingml/2006/main" name="2_Ciena Template (2019) Light">
  <a:themeElements>
    <a:clrScheme name="Ciena 2019 v1">
      <a:dk1>
        <a:srgbClr val="1C1E2A"/>
      </a:dk1>
      <a:lt1>
        <a:srgbClr val="FFFFFF"/>
      </a:lt1>
      <a:dk2>
        <a:srgbClr val="282A36"/>
      </a:dk2>
      <a:lt2>
        <a:srgbClr val="E4E5E6"/>
      </a:lt2>
      <a:accent1>
        <a:srgbClr val="C71C2C"/>
      </a:accent1>
      <a:accent2>
        <a:srgbClr val="F47F0C"/>
      </a:accent2>
      <a:accent3>
        <a:srgbClr val="00BC94"/>
      </a:accent3>
      <a:accent4>
        <a:srgbClr val="800A68"/>
      </a:accent4>
      <a:accent5>
        <a:srgbClr val="284ED2"/>
      </a:accent5>
      <a:accent6>
        <a:srgbClr val="343642"/>
      </a:accent6>
      <a:hlink>
        <a:srgbClr val="F47F0C"/>
      </a:hlink>
      <a:folHlink>
        <a:srgbClr val="979C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a19fa983-5403-4353-a4ff-329ab4717ed9">
      <Url xsi:nil="true"/>
      <Description xsi:nil="true"/>
    </Thumbnai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F09359C8D1EE41BEBBF126479BC11D" ma:contentTypeVersion="12" ma:contentTypeDescription="Create a new document." ma:contentTypeScope="" ma:versionID="83f67213a9ee13b4c78e2aaafb3b2121">
  <xsd:schema xmlns:xsd="http://www.w3.org/2001/XMLSchema" xmlns:xs="http://www.w3.org/2001/XMLSchema" xmlns:p="http://schemas.microsoft.com/office/2006/metadata/properties" xmlns:ns2="a19fa983-5403-4353-a4ff-329ab4717ed9" xmlns:ns3="0ef0df15-643f-4c0b-8f58-a5d7d5346c04" targetNamespace="http://schemas.microsoft.com/office/2006/metadata/properties" ma:root="true" ma:fieldsID="65aa0cb3a01065d7f16d9496625000cd" ns2:_="" ns3:_="">
    <xsd:import namespace="a19fa983-5403-4353-a4ff-329ab4717ed9"/>
    <xsd:import namespace="0ef0df15-643f-4c0b-8f58-a5d7d5346c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Thumbn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a983-5403-4353-a4ff-329ab4717e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humbnail" ma:index="19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0df15-643f-4c0b-8f58-a5d7d5346c0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EAE754-1D1C-4BBC-AA34-4119E6908B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5D6D8E-1325-4F5E-9038-7D161A788F4F}">
  <ds:schemaRefs>
    <ds:schemaRef ds:uri="a19fa983-5403-4353-a4ff-329ab4717ed9"/>
    <ds:schemaRef ds:uri="0ef0df15-643f-4c0b-8f58-a5d7d5346c04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10F546-59E3-4D24-A35F-A1C4FF145E51}">
  <ds:schemaRefs>
    <ds:schemaRef ds:uri="0ef0df15-643f-4c0b-8f58-a5d7d5346c04"/>
    <ds:schemaRef ds:uri="a19fa983-5403-4353-a4ff-329ab4717e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1288</TotalTime>
  <Words>478</Words>
  <Application>Microsoft Office PowerPoint</Application>
  <PresentationFormat>Widescreen</PresentationFormat>
  <Paragraphs>80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Aktiv Grotesk W01</vt:lpstr>
      <vt:lpstr>Arial</vt:lpstr>
      <vt:lpstr>Calibri</vt:lpstr>
      <vt:lpstr>Helvetica Neue Light</vt:lpstr>
      <vt:lpstr>Ciena Template (2020)</vt:lpstr>
      <vt:lpstr>2_Ciena Template (2019) Light</vt:lpstr>
      <vt:lpstr>Ciena Residential Broadband Solution</vt:lpstr>
      <vt:lpstr>Success Cases and Takeaways</vt:lpstr>
      <vt:lpstr>Ciena Residential Broadband Solution for Municipalities Town of Dryden</vt:lpstr>
      <vt:lpstr>Ciena Residential Broadband Solution for Rural Service Providers Cherry Capital Communications</vt:lpstr>
      <vt:lpstr>Ciena Residential Broadband Solution for Utilities Cullman Electric (Alabama Co-op)</vt:lpstr>
      <vt:lpstr>PowerPoint Presentation</vt:lpstr>
      <vt:lpstr>Thank You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Slide Bank</dc:title>
  <dc:subject>PowerPopint presentation template</dc:subject>
  <dc:creator>Young, Michael</dc:creator>
  <cp:keywords>PowerPoint, template, corporate, presentaiton, slides</cp:keywords>
  <dc:description/>
  <cp:lastModifiedBy>Post, Jenny</cp:lastModifiedBy>
  <cp:revision>28</cp:revision>
  <dcterms:created xsi:type="dcterms:W3CDTF">2021-01-05T14:51:58Z</dcterms:created>
  <dcterms:modified xsi:type="dcterms:W3CDTF">2023-10-03T23:06:12Z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0x01010021F09359C8D1EE41BEBBF126479BC11D</vt:lpwstr>
  </property>
</Properties>
</file>