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5"/>
  </p:notesMasterIdLst>
  <p:handoutMasterIdLst>
    <p:handoutMasterId r:id="rId46"/>
  </p:handoutMasterIdLst>
  <p:sldIdLst>
    <p:sldId id="830" r:id="rId2"/>
    <p:sldId id="833" r:id="rId3"/>
    <p:sldId id="834" r:id="rId4"/>
    <p:sldId id="872" r:id="rId5"/>
    <p:sldId id="856" r:id="rId6"/>
    <p:sldId id="832" r:id="rId7"/>
    <p:sldId id="857" r:id="rId8"/>
    <p:sldId id="835" r:id="rId9"/>
    <p:sldId id="840" r:id="rId10"/>
    <p:sldId id="838" r:id="rId11"/>
    <p:sldId id="839" r:id="rId12"/>
    <p:sldId id="841" r:id="rId13"/>
    <p:sldId id="843" r:id="rId14"/>
    <p:sldId id="842" r:id="rId15"/>
    <p:sldId id="844" r:id="rId16"/>
    <p:sldId id="845" r:id="rId17"/>
    <p:sldId id="846" r:id="rId18"/>
    <p:sldId id="847" r:id="rId19"/>
    <p:sldId id="849" r:id="rId20"/>
    <p:sldId id="850" r:id="rId21"/>
    <p:sldId id="851" r:id="rId22"/>
    <p:sldId id="853" r:id="rId23"/>
    <p:sldId id="854" r:id="rId24"/>
    <p:sldId id="855" r:id="rId25"/>
    <p:sldId id="836" r:id="rId26"/>
    <p:sldId id="848" r:id="rId27"/>
    <p:sldId id="873" r:id="rId28"/>
    <p:sldId id="874" r:id="rId29"/>
    <p:sldId id="859" r:id="rId30"/>
    <p:sldId id="860" r:id="rId31"/>
    <p:sldId id="861" r:id="rId32"/>
    <p:sldId id="862" r:id="rId33"/>
    <p:sldId id="858" r:id="rId34"/>
    <p:sldId id="837" r:id="rId35"/>
    <p:sldId id="863" r:id="rId36"/>
    <p:sldId id="864" r:id="rId37"/>
    <p:sldId id="865" r:id="rId38"/>
    <p:sldId id="866" r:id="rId39"/>
    <p:sldId id="867" r:id="rId40"/>
    <p:sldId id="868" r:id="rId41"/>
    <p:sldId id="869" r:id="rId42"/>
    <p:sldId id="870" r:id="rId43"/>
    <p:sldId id="871" r:id="rId44"/>
  </p:sldIdLst>
  <p:sldSz cx="9144000" cy="6858000" type="screen4x3"/>
  <p:notesSz cx="6985000" cy="9283700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sz="1600" b="1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1600" b="1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1600" b="1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1600" b="1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1600" b="1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5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11">
          <p15:clr>
            <a:srgbClr val="A4A3A4"/>
          </p15:clr>
        </p15:guide>
        <p15:guide id="2" pos="219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1E1"/>
    <a:srgbClr val="0066FF"/>
    <a:srgbClr val="FF99CC"/>
    <a:srgbClr val="FFCCFF"/>
    <a:srgbClr val="000000"/>
    <a:srgbClr val="3399FF"/>
    <a:srgbClr val="00314A"/>
    <a:srgbClr val="003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5946" autoAdjust="0"/>
  </p:normalViewPr>
  <p:slideViewPr>
    <p:cSldViewPr snapToGrid="0">
      <p:cViewPr>
        <p:scale>
          <a:sx n="120" d="100"/>
          <a:sy n="120" d="100"/>
        </p:scale>
        <p:origin x="-144" y="408"/>
      </p:cViewPr>
      <p:guideLst>
        <p:guide orient="horz" pos="215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2718" y="-72"/>
      </p:cViewPr>
      <p:guideLst>
        <p:guide orient="horz" pos="2925"/>
        <p:guide pos="22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737" cy="46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8" tIns="46437" rIns="92868" bIns="46437" numCol="1" anchor="t" anchorCtr="0" compatLnSpc="1">
            <a:prstTxWarp prst="textNoShape">
              <a:avLst/>
            </a:prstTxWarp>
          </a:bodyPr>
          <a:lstStyle>
            <a:lvl1pPr defTabSz="929678" eaLnBrk="1" hangingPunct="1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669" y="0"/>
            <a:ext cx="3027736" cy="46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8" tIns="46437" rIns="92868" bIns="46437" numCol="1" anchor="t" anchorCtr="0" compatLnSpc="1">
            <a:prstTxWarp prst="textNoShape">
              <a:avLst/>
            </a:prstTxWarp>
          </a:bodyPr>
          <a:lstStyle>
            <a:lvl1pPr algn="r" defTabSz="929678" eaLnBrk="1" hangingPunct="1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8000"/>
            <a:ext cx="3027737" cy="46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8" tIns="46437" rIns="92868" bIns="46437" numCol="1" anchor="b" anchorCtr="0" compatLnSpc="1">
            <a:prstTxWarp prst="textNoShape">
              <a:avLst/>
            </a:prstTxWarp>
          </a:bodyPr>
          <a:lstStyle>
            <a:lvl1pPr defTabSz="929678" eaLnBrk="1" hangingPunct="1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669" y="8818000"/>
            <a:ext cx="3027736" cy="46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8" tIns="46437" rIns="92868" bIns="46437" numCol="1" anchor="b" anchorCtr="0" compatLnSpc="1">
            <a:prstTxWarp prst="textNoShape">
              <a:avLst/>
            </a:prstTxWarp>
          </a:bodyPr>
          <a:lstStyle>
            <a:lvl1pPr algn="r" defTabSz="929678" eaLnBrk="1" hangingPunct="1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fld id="{4176672A-A12D-41AF-8D8A-EF3F34691C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15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737" cy="46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8" tIns="46437" rIns="92868" bIns="46437" numCol="1" anchor="t" anchorCtr="0" compatLnSpc="1">
            <a:prstTxWarp prst="textNoShape">
              <a:avLst/>
            </a:prstTxWarp>
          </a:bodyPr>
          <a:lstStyle>
            <a:lvl1pPr defTabSz="929678" eaLnBrk="1" hangingPunct="1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669" y="0"/>
            <a:ext cx="3027736" cy="46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8" tIns="46437" rIns="92868" bIns="46437" numCol="1" anchor="t" anchorCtr="0" compatLnSpc="1">
            <a:prstTxWarp prst="textNoShape">
              <a:avLst/>
            </a:prstTxWarp>
          </a:bodyPr>
          <a:lstStyle>
            <a:lvl1pPr algn="r" defTabSz="929678" eaLnBrk="1" hangingPunct="1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5325"/>
            <a:ext cx="4641850" cy="3481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6747" y="4409798"/>
            <a:ext cx="5591507" cy="417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8" tIns="46437" rIns="92868" bIns="464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8000"/>
            <a:ext cx="3027737" cy="46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8" tIns="46437" rIns="92868" bIns="46437" numCol="1" anchor="b" anchorCtr="0" compatLnSpc="1">
            <a:prstTxWarp prst="textNoShape">
              <a:avLst/>
            </a:prstTxWarp>
          </a:bodyPr>
          <a:lstStyle>
            <a:lvl1pPr defTabSz="929678" eaLnBrk="1" hangingPunct="1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669" y="8818000"/>
            <a:ext cx="3027736" cy="46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8" tIns="46437" rIns="92868" bIns="46437" numCol="1" anchor="b" anchorCtr="0" compatLnSpc="1">
            <a:prstTxWarp prst="textNoShape">
              <a:avLst/>
            </a:prstTxWarp>
          </a:bodyPr>
          <a:lstStyle>
            <a:lvl1pPr algn="r" defTabSz="929678" eaLnBrk="1" hangingPunct="1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fld id="{4DD2E601-1CEF-48BC-9EA4-F26708CFE9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241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44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38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05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99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95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91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98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37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51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713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44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39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7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8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8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83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83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58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773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120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607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00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99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004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004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004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588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620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290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10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019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018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01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99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977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060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569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12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63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89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89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0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2E601-1CEF-48BC-9EA4-F26708CFE91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92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026" name="Picture 2"/>
          <p:cNvPicPr>
            <a:picLocks noChangeAspect="1" noChangeArrowheads="1"/>
          </p:cNvPicPr>
          <p:nvPr userDrawn="1"/>
        </p:nvPicPr>
        <p:blipFill>
          <a:blip r:embed="rId2"/>
          <a:srcRect l="415" t="441" r="278" b="883"/>
          <a:stretch>
            <a:fillRect/>
          </a:stretch>
        </p:blipFill>
        <p:spPr bwMode="auto">
          <a:xfrm>
            <a:off x="0" y="271463"/>
            <a:ext cx="9144000" cy="57181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897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2300" y="2173288"/>
            <a:ext cx="7040563" cy="519112"/>
          </a:xfrm>
        </p:spPr>
        <p:txBody>
          <a:bodyPr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970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22300" y="563563"/>
            <a:ext cx="8521700" cy="67151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97029" name="Picture 5" descr="Donohue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513513" y="6254750"/>
            <a:ext cx="2435225" cy="430213"/>
          </a:xfrm>
          <a:prstGeom prst="rect">
            <a:avLst/>
          </a:prstGeom>
          <a:noFill/>
        </p:spPr>
      </p:pic>
      <p:sp>
        <p:nvSpPr>
          <p:cNvPr id="897030" name="Rectangle 6"/>
          <p:cNvSpPr>
            <a:spLocks noChangeArrowheads="1"/>
          </p:cNvSpPr>
          <p:nvPr userDrawn="1"/>
        </p:nvSpPr>
        <p:spPr bwMode="auto">
          <a:xfrm>
            <a:off x="0" y="200025"/>
            <a:ext cx="9144000" cy="76200"/>
          </a:xfrm>
          <a:prstGeom prst="rect">
            <a:avLst/>
          </a:prstGeom>
          <a:solidFill>
            <a:srgbClr val="A58C5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45720" rIns="45720" anchor="ctr"/>
          <a:lstStyle/>
          <a:p>
            <a:endParaRPr lang="en-US"/>
          </a:p>
        </p:txBody>
      </p:sp>
      <p:sp>
        <p:nvSpPr>
          <p:cNvPr id="897031" name="Rectangle 7"/>
          <p:cNvSpPr>
            <a:spLocks noChangeArrowheads="1"/>
          </p:cNvSpPr>
          <p:nvPr userDrawn="1"/>
        </p:nvSpPr>
        <p:spPr bwMode="auto">
          <a:xfrm>
            <a:off x="0" y="5991225"/>
            <a:ext cx="9144000" cy="76200"/>
          </a:xfrm>
          <a:prstGeom prst="rect">
            <a:avLst/>
          </a:prstGeom>
          <a:solidFill>
            <a:srgbClr val="A58C5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45720" rIns="45720" anchor="ctr"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>
            <a:lvl1pPr>
              <a:defRPr sz="700"/>
            </a:lvl1pPr>
          </a:lstStyle>
          <a:p>
            <a:r>
              <a:rPr lang="en-US" dirty="0"/>
              <a:t>Page </a:t>
            </a:r>
            <a:fld id="{327F28F0-5CA7-41FD-AFA0-FA6D2EE057D8}" type="slidenum">
              <a:rPr lang="en-US"/>
              <a:pPr/>
              <a:t>‹#›</a:t>
            </a:fld>
            <a:r>
              <a:rPr lang="en-US" dirty="0"/>
              <a:t> | </a:t>
            </a:r>
            <a:r>
              <a:rPr lang="en-US" dirty="0" smtClean="0"/>
              <a:t>December 2, 2013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9250" y="460375"/>
            <a:ext cx="2101850" cy="2382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2113" y="460375"/>
            <a:ext cx="6154737" cy="2382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>
            <a:lvl1pPr>
              <a:defRPr sz="700"/>
            </a:lvl1pPr>
          </a:lstStyle>
          <a:p>
            <a:r>
              <a:rPr lang="en-US" dirty="0"/>
              <a:t>Page </a:t>
            </a:r>
            <a:fld id="{C7A8A96D-658D-436A-B62E-72704321F051}" type="slidenum">
              <a:rPr lang="en-US"/>
              <a:pPr/>
              <a:t>‹#›</a:t>
            </a:fld>
            <a:r>
              <a:rPr lang="en-US" dirty="0"/>
              <a:t> | </a:t>
            </a:r>
            <a:r>
              <a:rPr lang="en-US" dirty="0" smtClean="0"/>
              <a:t>December 2, 2013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>
            <a:lvl1pPr>
              <a:defRPr sz="700"/>
            </a:lvl1pPr>
          </a:lstStyle>
          <a:p>
            <a:r>
              <a:rPr lang="en-US" dirty="0"/>
              <a:t>Page </a:t>
            </a:r>
            <a:fld id="{52E72FAA-0E49-4763-AE5E-6A29C1A71EE1}" type="slidenum">
              <a:rPr lang="en-US"/>
              <a:pPr/>
              <a:t>‹#›</a:t>
            </a:fld>
            <a:r>
              <a:rPr lang="en-US" dirty="0"/>
              <a:t> | </a:t>
            </a:r>
            <a:r>
              <a:rPr lang="en-US" dirty="0" smtClean="0"/>
              <a:t>December 2, 2013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>
            <a:lvl1pPr>
              <a:defRPr sz="700"/>
            </a:lvl1pPr>
          </a:lstStyle>
          <a:p>
            <a:r>
              <a:rPr lang="en-US" dirty="0"/>
              <a:t>Page </a:t>
            </a:r>
            <a:fld id="{8F9B88C3-BA3F-4260-94DA-920CF4399222}" type="slidenum">
              <a:rPr lang="en-US"/>
              <a:pPr/>
              <a:t>‹#›</a:t>
            </a:fld>
            <a:r>
              <a:rPr lang="en-US" dirty="0"/>
              <a:t> | </a:t>
            </a:r>
            <a:r>
              <a:rPr lang="en-US" dirty="0" smtClean="0"/>
              <a:t>December 2, 2013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113" y="1531938"/>
            <a:ext cx="4127500" cy="1311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3" y="1531938"/>
            <a:ext cx="4129087" cy="1311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>
            <a:lvl1pPr>
              <a:defRPr sz="700"/>
            </a:lvl1pPr>
          </a:lstStyle>
          <a:p>
            <a:r>
              <a:rPr lang="en-US" dirty="0"/>
              <a:t>Page </a:t>
            </a:r>
            <a:fld id="{E7FD9ADC-EB7E-4113-974B-4E3D85D50C99}" type="slidenum">
              <a:rPr lang="en-US"/>
              <a:pPr/>
              <a:t>‹#›</a:t>
            </a:fld>
            <a:r>
              <a:rPr lang="en-US" dirty="0"/>
              <a:t> | </a:t>
            </a:r>
            <a:r>
              <a:rPr lang="en-US" dirty="0" smtClean="0"/>
              <a:t>December 2, 2013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>
            <a:lvl1pPr>
              <a:defRPr sz="700"/>
            </a:lvl1pPr>
          </a:lstStyle>
          <a:p>
            <a:r>
              <a:rPr lang="en-US" dirty="0"/>
              <a:t>Page </a:t>
            </a:r>
            <a:fld id="{D605A60C-6AC2-4111-B27B-2B0E84DA5454}" type="slidenum">
              <a:rPr lang="en-US"/>
              <a:pPr/>
              <a:t>‹#›</a:t>
            </a:fld>
            <a:r>
              <a:rPr lang="en-US" dirty="0"/>
              <a:t> | </a:t>
            </a:r>
            <a:r>
              <a:rPr lang="en-US" dirty="0" smtClean="0"/>
              <a:t>December 2, 2013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>
            <a:lvl1pPr>
              <a:defRPr sz="700"/>
            </a:lvl1pPr>
          </a:lstStyle>
          <a:p>
            <a:r>
              <a:rPr lang="en-US" dirty="0"/>
              <a:t>Page </a:t>
            </a:r>
            <a:fld id="{89EE4472-DF5F-4C83-954C-C645BB2E8AB2}" type="slidenum">
              <a:rPr lang="en-US"/>
              <a:pPr/>
              <a:t>‹#›</a:t>
            </a:fld>
            <a:r>
              <a:rPr lang="en-US" dirty="0"/>
              <a:t> | </a:t>
            </a:r>
            <a:r>
              <a:rPr lang="en-US" dirty="0" smtClean="0"/>
              <a:t>December 2, 2013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>
            <a:lvl1pPr>
              <a:defRPr sz="700"/>
            </a:lvl1pPr>
          </a:lstStyle>
          <a:p>
            <a:r>
              <a:rPr lang="en-US" dirty="0"/>
              <a:t>Page </a:t>
            </a:r>
            <a:fld id="{92C18323-575B-4687-9991-177EE1C3DAE1}" type="slidenum">
              <a:rPr lang="en-US"/>
              <a:pPr/>
              <a:t>‹#›</a:t>
            </a:fld>
            <a:r>
              <a:rPr lang="en-US" dirty="0"/>
              <a:t> | </a:t>
            </a:r>
            <a:r>
              <a:rPr lang="en-US" dirty="0" smtClean="0"/>
              <a:t>December 2, 2013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>
            <a:lvl1pPr>
              <a:defRPr sz="700"/>
            </a:lvl1pPr>
          </a:lstStyle>
          <a:p>
            <a:r>
              <a:rPr lang="en-US" dirty="0"/>
              <a:t>Page </a:t>
            </a:r>
            <a:fld id="{936AC94B-9A84-4812-A8FF-9F00EFE10577}" type="slidenum">
              <a:rPr lang="en-US"/>
              <a:pPr/>
              <a:t>‹#›</a:t>
            </a:fld>
            <a:r>
              <a:rPr lang="en-US" dirty="0"/>
              <a:t> | </a:t>
            </a:r>
            <a:r>
              <a:rPr lang="en-US" dirty="0" smtClean="0"/>
              <a:t>December 2, 2013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>
            <a:lvl1pPr>
              <a:defRPr sz="700"/>
            </a:lvl1pPr>
          </a:lstStyle>
          <a:p>
            <a:r>
              <a:rPr lang="en-US" dirty="0"/>
              <a:t>Page </a:t>
            </a:r>
            <a:fld id="{94DB40C7-1844-4103-9EBC-24C7140120F3}" type="slidenum">
              <a:rPr lang="en-US"/>
              <a:pPr/>
              <a:t>‹#›</a:t>
            </a:fld>
            <a:r>
              <a:rPr lang="en-US" dirty="0"/>
              <a:t> | </a:t>
            </a:r>
            <a:r>
              <a:rPr lang="en-US" dirty="0" smtClean="0"/>
              <a:t>December 2, 2013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ChangeArrowheads="1"/>
          </p:cNvSpPr>
          <p:nvPr/>
        </p:nvSpPr>
        <p:spPr bwMode="auto">
          <a:xfrm>
            <a:off x="0" y="6213475"/>
            <a:ext cx="9144000" cy="644525"/>
          </a:xfrm>
          <a:prstGeom prst="rect">
            <a:avLst/>
          </a:prstGeom>
          <a:gradFill rotWithShape="0">
            <a:gsLst>
              <a:gs pos="0">
                <a:srgbClr val="00314A"/>
              </a:gs>
              <a:gs pos="100000">
                <a:srgbClr val="008CD2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45720" rIns="45720" anchor="ctr"/>
          <a:lstStyle/>
          <a:p>
            <a:endParaRPr lang="en-US"/>
          </a:p>
        </p:txBody>
      </p:sp>
      <p:sp>
        <p:nvSpPr>
          <p:cNvPr id="896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2113" y="460375"/>
            <a:ext cx="8383587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60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531938"/>
            <a:ext cx="840898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 Bullet</a:t>
            </a:r>
          </a:p>
          <a:p>
            <a:pPr lvl="1"/>
            <a:r>
              <a:rPr lang="en-US" smtClean="0"/>
              <a:t>Second Level Bullet</a:t>
            </a:r>
          </a:p>
          <a:p>
            <a:pPr lvl="2"/>
            <a:r>
              <a:rPr lang="en-US" smtClean="0"/>
              <a:t>Third Level Bullet</a:t>
            </a:r>
          </a:p>
        </p:txBody>
      </p:sp>
      <p:sp>
        <p:nvSpPr>
          <p:cNvPr id="896005" name="Rectangle 5"/>
          <p:cNvSpPr>
            <a:spLocks noChangeArrowheads="1"/>
          </p:cNvSpPr>
          <p:nvPr/>
        </p:nvSpPr>
        <p:spPr bwMode="auto">
          <a:xfrm>
            <a:off x="0" y="0"/>
            <a:ext cx="9144000" cy="250825"/>
          </a:xfrm>
          <a:prstGeom prst="rect">
            <a:avLst/>
          </a:prstGeom>
          <a:gradFill rotWithShape="0">
            <a:gsLst>
              <a:gs pos="0">
                <a:srgbClr val="008CD2"/>
              </a:gs>
              <a:gs pos="100000">
                <a:srgbClr val="00314A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45720" rIns="45720" anchor="ctr"/>
          <a:lstStyle/>
          <a:p>
            <a:endParaRPr lang="en-US"/>
          </a:p>
        </p:txBody>
      </p:sp>
      <p:sp>
        <p:nvSpPr>
          <p:cNvPr id="896006" name="Rectangle 6"/>
          <p:cNvSpPr>
            <a:spLocks noChangeArrowheads="1"/>
          </p:cNvSpPr>
          <p:nvPr/>
        </p:nvSpPr>
        <p:spPr bwMode="auto">
          <a:xfrm>
            <a:off x="0" y="241300"/>
            <a:ext cx="9144000" cy="61913"/>
          </a:xfrm>
          <a:prstGeom prst="rect">
            <a:avLst/>
          </a:prstGeom>
          <a:solidFill>
            <a:srgbClr val="A58C5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45720" rIns="45720" anchor="ctr"/>
          <a:lstStyle/>
          <a:p>
            <a:endParaRPr lang="en-US"/>
          </a:p>
        </p:txBody>
      </p:sp>
      <p:sp>
        <p:nvSpPr>
          <p:cNvPr id="896007" name="Rectangle 7"/>
          <p:cNvSpPr>
            <a:spLocks noChangeArrowheads="1"/>
          </p:cNvSpPr>
          <p:nvPr/>
        </p:nvSpPr>
        <p:spPr bwMode="auto">
          <a:xfrm>
            <a:off x="0" y="6159500"/>
            <a:ext cx="9144000" cy="61913"/>
          </a:xfrm>
          <a:prstGeom prst="rect">
            <a:avLst/>
          </a:prstGeom>
          <a:solidFill>
            <a:srgbClr val="A58C5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45720" rIns="45720" anchor="ctr"/>
          <a:lstStyle/>
          <a:p>
            <a:endParaRPr lang="en-US"/>
          </a:p>
        </p:txBody>
      </p:sp>
      <p:sp>
        <p:nvSpPr>
          <p:cNvPr id="89600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838" y="6297613"/>
            <a:ext cx="259873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</a:t>
            </a:r>
            <a:fld id="{A65E2AE0-F759-4545-8174-2C6F56B27326}" type="slidenum">
              <a:rPr lang="en-US"/>
              <a:pPr/>
              <a:t>‹#›</a:t>
            </a:fld>
            <a:r>
              <a:rPr lang="en-US" dirty="0"/>
              <a:t> | </a:t>
            </a:r>
            <a:r>
              <a:rPr lang="en-US" dirty="0" smtClean="0"/>
              <a:t>December 2, 2013</a:t>
            </a:r>
            <a:endParaRPr lang="en-US" dirty="0"/>
          </a:p>
          <a:p>
            <a:endParaRPr lang="en-US" sz="700" dirty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/>
  <p:hf hdr="0" ft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00314A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00314A"/>
          </a:solidFill>
          <a:latin typeface="Tahoma" pitchFamily="34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00314A"/>
          </a:solidFill>
          <a:latin typeface="Tahoma" pitchFamily="34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00314A"/>
          </a:solidFill>
          <a:latin typeface="Tahoma" pitchFamily="34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00314A"/>
          </a:solidFill>
          <a:latin typeface="Tahoma" pitchFamily="34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00314A"/>
          </a:solidFill>
          <a:latin typeface="Tahoma" pitchFamily="34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00314A"/>
          </a:solidFill>
          <a:latin typeface="Tahoma" pitchFamily="34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00314A"/>
          </a:solidFill>
          <a:latin typeface="Tahoma" pitchFamily="34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00314A"/>
          </a:solidFill>
          <a:latin typeface="Tahoma" pitchFamily="34" charset="0"/>
        </a:defRPr>
      </a:lvl9pPr>
    </p:titleStyle>
    <p:bodyStyle>
      <a:lvl1pPr marL="227013" indent="-227013" algn="l" rtl="0" eaLnBrk="1" fontAlgn="base" hangingPunct="1">
        <a:spcBef>
          <a:spcPct val="50000"/>
        </a:spcBef>
        <a:spcAft>
          <a:spcPct val="0"/>
        </a:spcAft>
        <a:buClr>
          <a:srgbClr val="00314A"/>
        </a:buClr>
        <a:buFont typeface="Wingdings" pitchFamily="2" charset="2"/>
        <a:buChar char="§"/>
        <a:defRPr sz="2800" b="1">
          <a:solidFill>
            <a:srgbClr val="00314A"/>
          </a:solidFill>
          <a:latin typeface="+mn-lt"/>
          <a:ea typeface="+mn-ea"/>
          <a:cs typeface="+mn-cs"/>
        </a:defRPr>
      </a:lvl1pPr>
      <a:lvl2pPr marL="517525" indent="-288925" algn="l" rtl="0" eaLnBrk="1" fontAlgn="base" hangingPunct="1">
        <a:spcBef>
          <a:spcPct val="25000"/>
        </a:spcBef>
        <a:spcAft>
          <a:spcPct val="0"/>
        </a:spcAft>
        <a:buClr>
          <a:srgbClr val="00314A"/>
        </a:buClr>
        <a:buFont typeface="Arial" charset="0"/>
        <a:buChar char="–"/>
        <a:defRPr sz="2400">
          <a:solidFill>
            <a:srgbClr val="00314A"/>
          </a:solidFill>
          <a:latin typeface="+mn-lt"/>
        </a:defRPr>
      </a:lvl2pPr>
      <a:lvl3pPr marL="750888" indent="-231775" algn="l" rtl="0" eaLnBrk="1" fontAlgn="base" hangingPunct="1">
        <a:spcBef>
          <a:spcPct val="10000"/>
        </a:spcBef>
        <a:spcAft>
          <a:spcPct val="0"/>
        </a:spcAft>
        <a:buClr>
          <a:srgbClr val="00314A"/>
        </a:buClr>
        <a:buFont typeface="Arial" charset="0"/>
        <a:buChar char="&gt;"/>
        <a:defRPr sz="2000">
          <a:solidFill>
            <a:srgbClr val="00314A"/>
          </a:solidFill>
          <a:latin typeface="+mn-lt"/>
        </a:defRPr>
      </a:lvl3pPr>
      <a:lvl4pPr marL="1019175" indent="-173038" algn="l" rtl="0" eaLnBrk="1" fontAlgn="base" hangingPunct="1">
        <a:spcBef>
          <a:spcPct val="10000"/>
        </a:spcBef>
        <a:spcAft>
          <a:spcPct val="0"/>
        </a:spcAft>
        <a:buClr>
          <a:schemeClr val="accent1"/>
        </a:buClr>
        <a:buFont typeface="Arial" charset="0"/>
        <a:buChar char="&gt;"/>
        <a:defRPr sz="2400">
          <a:solidFill>
            <a:schemeClr val="bg1"/>
          </a:solidFill>
          <a:latin typeface="Arial" charset="0"/>
        </a:defRPr>
      </a:lvl4pPr>
      <a:lvl5pPr marL="1254125" indent="-120650" algn="l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Char char="»"/>
        <a:defRPr sz="2400">
          <a:solidFill>
            <a:schemeClr val="bg1"/>
          </a:solidFill>
          <a:latin typeface="Arial" charset="0"/>
        </a:defRPr>
      </a:lvl5pPr>
      <a:lvl6pPr marL="1711325" indent="-120650" algn="l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Char char="»"/>
        <a:defRPr sz="2400">
          <a:solidFill>
            <a:schemeClr val="bg1"/>
          </a:solidFill>
          <a:latin typeface="Arial" charset="0"/>
        </a:defRPr>
      </a:lvl6pPr>
      <a:lvl7pPr marL="2168525" indent="-120650" algn="l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Char char="»"/>
        <a:defRPr sz="2400">
          <a:solidFill>
            <a:schemeClr val="bg1"/>
          </a:solidFill>
          <a:latin typeface="Arial" charset="0"/>
        </a:defRPr>
      </a:lvl7pPr>
      <a:lvl8pPr marL="2625725" indent="-120650" algn="l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Char char="»"/>
        <a:defRPr sz="2400">
          <a:solidFill>
            <a:schemeClr val="bg1"/>
          </a:solidFill>
          <a:latin typeface="Arial" charset="0"/>
        </a:defRPr>
      </a:lvl8pPr>
      <a:lvl9pPr marL="3082925" indent="-120650" algn="l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Char char="»"/>
        <a:defRPr sz="2400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29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60% Meeting</a:t>
            </a:r>
            <a:endParaRPr lang="en-US" dirty="0"/>
          </a:p>
        </p:txBody>
      </p:sp>
      <p:sp>
        <p:nvSpPr>
          <p:cNvPr id="103629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22300" y="2173288"/>
            <a:ext cx="7040563" cy="800219"/>
          </a:xfrm>
        </p:spPr>
        <p:txBody>
          <a:bodyPr/>
          <a:lstStyle/>
          <a:p>
            <a:r>
              <a:rPr lang="en-US" sz="2800" b="1" dirty="0" err="1" smtClean="0"/>
              <a:t>Faxon</a:t>
            </a:r>
            <a:r>
              <a:rPr lang="en-US" sz="2800" b="1" dirty="0" smtClean="0"/>
              <a:t> Creek Flood Study</a:t>
            </a:r>
          </a:p>
          <a:p>
            <a:r>
              <a:rPr lang="en-US" dirty="0" smtClean="0"/>
              <a:t>December 2, 2013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October 2007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10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8768" r="1075" b="2093"/>
          <a:stretch/>
        </p:blipFill>
        <p:spPr bwMode="auto">
          <a:xfrm>
            <a:off x="530451" y="1270000"/>
            <a:ext cx="8288429" cy="54759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53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163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11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1136968"/>
            <a:ext cx="7731125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42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163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12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1097915"/>
            <a:ext cx="7731125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6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13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1128395"/>
            <a:ext cx="7731125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69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113" y="457578"/>
            <a:ext cx="8383587" cy="677108"/>
          </a:xfrm>
        </p:spPr>
        <p:txBody>
          <a:bodyPr/>
          <a:lstStyle/>
          <a:p>
            <a:r>
              <a:rPr lang="en-US" dirty="0" smtClean="0"/>
              <a:t>Site 166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14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1096328"/>
            <a:ext cx="7731125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2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164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15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1087755"/>
            <a:ext cx="7731125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164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16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143407"/>
            <a:ext cx="7735887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17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17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1097915"/>
            <a:ext cx="7731125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69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173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18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1138555"/>
            <a:ext cx="7731125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70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2012 Flood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" y="1531938"/>
            <a:ext cx="8408987" cy="3385542"/>
          </a:xfrm>
        </p:spPr>
        <p:txBody>
          <a:bodyPr/>
          <a:lstStyle/>
          <a:p>
            <a:r>
              <a:rPr lang="en-US" dirty="0" smtClean="0"/>
              <a:t>About 8” of rain</a:t>
            </a:r>
          </a:p>
          <a:p>
            <a:r>
              <a:rPr lang="en-US" dirty="0" smtClean="0"/>
              <a:t>High antecedent soil moisture</a:t>
            </a:r>
          </a:p>
          <a:p>
            <a:r>
              <a:rPr lang="en-US" dirty="0" smtClean="0"/>
              <a:t>500-year event (on a 12-24 hour basis)</a:t>
            </a:r>
            <a:endParaRPr lang="en-US" dirty="0"/>
          </a:p>
          <a:p>
            <a:r>
              <a:rPr lang="en-US" dirty="0" smtClean="0"/>
              <a:t>Widespread Flooding</a:t>
            </a:r>
          </a:p>
          <a:p>
            <a:pPr lvl="1"/>
            <a:r>
              <a:rPr lang="en-US" dirty="0" smtClean="0"/>
              <a:t>Surface flooding</a:t>
            </a:r>
          </a:p>
          <a:p>
            <a:pPr lvl="1"/>
            <a:r>
              <a:rPr lang="en-US" dirty="0" smtClean="0"/>
              <a:t>Basement flooding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19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081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Faxon</a:t>
            </a:r>
            <a:r>
              <a:rPr lang="en-US" dirty="0" smtClean="0"/>
              <a:t> Creek Watershed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" y="1531938"/>
            <a:ext cx="8408987" cy="3200876"/>
          </a:xfrm>
        </p:spPr>
        <p:txBody>
          <a:bodyPr/>
          <a:lstStyle/>
          <a:p>
            <a:r>
              <a:rPr lang="en-US" dirty="0" smtClean="0"/>
              <a:t>3,600 Acres</a:t>
            </a:r>
          </a:p>
          <a:p>
            <a:r>
              <a:rPr lang="en-US" dirty="0" smtClean="0"/>
              <a:t>20% impervious</a:t>
            </a:r>
          </a:p>
          <a:p>
            <a:r>
              <a:rPr lang="en-US" dirty="0" smtClean="0"/>
              <a:t>K-Street Sewer</a:t>
            </a:r>
          </a:p>
          <a:p>
            <a:pPr lvl="1"/>
            <a:r>
              <a:rPr lang="en-US" dirty="0" smtClean="0"/>
              <a:t>2000’ long</a:t>
            </a:r>
          </a:p>
          <a:p>
            <a:pPr lvl="1"/>
            <a:r>
              <a:rPr lang="en-US" dirty="0" smtClean="0"/>
              <a:t>10’ diameter</a:t>
            </a:r>
          </a:p>
          <a:p>
            <a:pPr lvl="1"/>
            <a:r>
              <a:rPr lang="en-US" dirty="0" smtClean="0"/>
              <a:t>Constructed in 1890’s.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2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19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Calibration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20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t="8140" r="872" b="1730"/>
          <a:stretch/>
        </p:blipFill>
        <p:spPr bwMode="auto">
          <a:xfrm>
            <a:off x="167781" y="1468074"/>
            <a:ext cx="8797028" cy="461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6383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2012 Flood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21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29" y="1300707"/>
            <a:ext cx="5914238" cy="469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6" y="0"/>
            <a:ext cx="86453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8162488" y="58723"/>
            <a:ext cx="759680" cy="64595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58" y="1300707"/>
            <a:ext cx="4924338" cy="3693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31" y="1101437"/>
            <a:ext cx="8286392" cy="4091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1575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2012 Flood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22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3" y="0"/>
            <a:ext cx="86453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6895750" y="1224793"/>
            <a:ext cx="759680" cy="64595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4338" name="Picture 2" descr="L:\Projects\12452\Photos\June 2012 Flood\Central Park Tennis Cour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607" y="1158288"/>
            <a:ext cx="5515505" cy="4137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264751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2012 Flood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23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6" y="0"/>
            <a:ext cx="86453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6127681" y="1761689"/>
            <a:ext cx="566734" cy="49495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5362" name="Picture 2" descr="L:\Projects\12452\Photos\June 2012 Flood\Faxon Creek at Hill Av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45" y="1300707"/>
            <a:ext cx="5663335" cy="4247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610994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2012 Flood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24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6" y="0"/>
            <a:ext cx="86453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4709941" y="2390862"/>
            <a:ext cx="902294" cy="77178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1239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" y="1531938"/>
            <a:ext cx="8408987" cy="523220"/>
          </a:xfrm>
        </p:spPr>
        <p:txBody>
          <a:bodyPr/>
          <a:lstStyle/>
          <a:p>
            <a:r>
              <a:rPr lang="en-US" dirty="0" smtClean="0"/>
              <a:t>10, 50, 100, and 500-year design storms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25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05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100-Year Existing Conditions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26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84" y="1411215"/>
            <a:ext cx="6277761" cy="465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" y="67112"/>
            <a:ext cx="9124001" cy="676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5501"/>
            <a:ext cx="9124001" cy="671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84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Ayres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52E72FAA-0E49-4763-AE5E-6A29C1A71EE1}" type="slidenum">
              <a:rPr lang="en-US" smtClean="0"/>
              <a:pPr/>
              <a:t>27</a:t>
            </a:fld>
            <a:r>
              <a:rPr lang="en-US" smtClean="0"/>
              <a:t> | December 2, 2013</a:t>
            </a:r>
          </a:p>
          <a:p>
            <a:endParaRPr lang="en-US" smtClean="0"/>
          </a:p>
          <a:p>
            <a:r>
              <a:rPr lang="en-US" smtClean="0"/>
              <a:t>City of Superior, Wisconsin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707971"/>
              </p:ext>
            </p:extLst>
          </p:nvPr>
        </p:nvGraphicFramePr>
        <p:xfrm>
          <a:off x="1524000" y="1397000"/>
          <a:ext cx="60960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1016000"/>
                <a:gridCol w="1016000"/>
                <a:gridCol w="1016000"/>
                <a:gridCol w="10160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Ayres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Donohue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100-yr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500-yr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100-yr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500-yr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Halbert</a:t>
                      </a:r>
                      <a:r>
                        <a:rPr lang="en-US" dirty="0" smtClean="0"/>
                        <a:t> Heating</a:t>
                      </a:r>
                      <a:r>
                        <a:rPr lang="en-US" baseline="0" dirty="0" smtClean="0"/>
                        <a:t> Plant Culvert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Overtopped in 100-yr storm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Adjacent</a:t>
                      </a:r>
                      <a:r>
                        <a:rPr lang="en-US" baseline="0" dirty="0" smtClean="0"/>
                        <a:t> to Steam Plant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632.1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637.3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637.61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638.36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Wessman</a:t>
                      </a:r>
                      <a:r>
                        <a:rPr lang="en-US" dirty="0" smtClean="0"/>
                        <a:t> Arena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638.6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2493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Faxon Creek Profile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52E72FAA-0E49-4763-AE5E-6A29C1A71EE1}" type="slidenum">
              <a:rPr lang="en-US" smtClean="0"/>
              <a:pPr/>
              <a:t>28</a:t>
            </a:fld>
            <a:r>
              <a:rPr lang="en-US" smtClean="0"/>
              <a:t> | December 2, 2013</a:t>
            </a:r>
          </a:p>
          <a:p>
            <a:endParaRPr lang="en-US" smtClean="0"/>
          </a:p>
          <a:p>
            <a:r>
              <a:rPr lang="en-US" smtClean="0"/>
              <a:t>City of Superior, Wisconsin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5" y="1028675"/>
            <a:ext cx="9016779" cy="577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1111250" y="3862036"/>
            <a:ext cx="196850" cy="0"/>
          </a:xfrm>
          <a:prstGeom prst="line">
            <a:avLst/>
          </a:prstGeom>
          <a:solidFill>
            <a:srgbClr val="99CCFF"/>
          </a:solidFill>
          <a:ln w="25400" cap="flat" cmpd="sng" algn="ctr">
            <a:solidFill>
              <a:srgbClr val="FF01E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619328" y="2476500"/>
            <a:ext cx="196850" cy="0"/>
          </a:xfrm>
          <a:prstGeom prst="line">
            <a:avLst/>
          </a:prstGeom>
          <a:solidFill>
            <a:srgbClr val="99CCFF"/>
          </a:solidFill>
          <a:ln w="25400" cap="flat" cmpd="sng" algn="ctr">
            <a:solidFill>
              <a:srgbClr val="FF01E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400550" y="2286128"/>
            <a:ext cx="196850" cy="0"/>
          </a:xfrm>
          <a:prstGeom prst="line">
            <a:avLst/>
          </a:prstGeom>
          <a:solidFill>
            <a:srgbClr val="99CCFF"/>
          </a:solidFill>
          <a:ln w="25400" cap="flat" cmpd="sng" algn="ctr">
            <a:solidFill>
              <a:srgbClr val="FF01E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4889500" y="2101850"/>
            <a:ext cx="196850" cy="0"/>
          </a:xfrm>
          <a:prstGeom prst="line">
            <a:avLst/>
          </a:prstGeom>
          <a:solidFill>
            <a:srgbClr val="99CCFF"/>
          </a:solidFill>
          <a:ln w="25400" cap="flat" cmpd="sng" algn="ctr">
            <a:solidFill>
              <a:srgbClr val="FF01E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104179" y="4008495"/>
            <a:ext cx="196850" cy="0"/>
          </a:xfrm>
          <a:prstGeom prst="line">
            <a:avLst/>
          </a:prstGeom>
          <a:solidFill>
            <a:srgbClr val="99CCFF"/>
          </a:solidFill>
          <a:ln w="25400" cap="flat" cmpd="sng" algn="ctr">
            <a:solidFill>
              <a:srgbClr val="FF01E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968578" y="2480006"/>
            <a:ext cx="196850" cy="0"/>
          </a:xfrm>
          <a:prstGeom prst="line">
            <a:avLst/>
          </a:prstGeom>
          <a:solidFill>
            <a:srgbClr val="99CCFF"/>
          </a:solidFill>
          <a:ln w="25400" cap="flat" cmpd="sng" algn="ctr">
            <a:solidFill>
              <a:srgbClr val="FF01E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619328" y="2855682"/>
            <a:ext cx="196850" cy="0"/>
          </a:xfrm>
          <a:prstGeom prst="line">
            <a:avLst/>
          </a:prstGeom>
          <a:solidFill>
            <a:srgbClr val="99CCFF"/>
          </a:solidFill>
          <a:ln w="25400" cap="flat" cmpd="sng" algn="ctr">
            <a:solidFill>
              <a:srgbClr val="FF01E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968578" y="2679147"/>
            <a:ext cx="196850" cy="0"/>
          </a:xfrm>
          <a:prstGeom prst="line">
            <a:avLst/>
          </a:prstGeom>
          <a:solidFill>
            <a:srgbClr val="99CCFF"/>
          </a:solidFill>
          <a:ln w="25400" cap="flat" cmpd="sng" algn="ctr">
            <a:solidFill>
              <a:srgbClr val="FF01E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400550" y="2464228"/>
            <a:ext cx="196850" cy="0"/>
          </a:xfrm>
          <a:prstGeom prst="line">
            <a:avLst/>
          </a:prstGeom>
          <a:solidFill>
            <a:srgbClr val="99CCFF"/>
          </a:solidFill>
          <a:ln w="25400" cap="flat" cmpd="sng" algn="ctr">
            <a:solidFill>
              <a:srgbClr val="FF01E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889500" y="2166778"/>
            <a:ext cx="196850" cy="0"/>
          </a:xfrm>
          <a:prstGeom prst="line">
            <a:avLst/>
          </a:prstGeom>
          <a:solidFill>
            <a:srgbClr val="99CCFF"/>
          </a:solidFill>
          <a:ln w="25400" cap="flat" cmpd="sng" algn="ctr">
            <a:solidFill>
              <a:srgbClr val="FF01E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523155" y="4164470"/>
            <a:ext cx="196850" cy="0"/>
          </a:xfrm>
          <a:prstGeom prst="line">
            <a:avLst/>
          </a:prstGeom>
          <a:solidFill>
            <a:srgbClr val="99CC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539810" y="4625410"/>
            <a:ext cx="196850" cy="0"/>
          </a:xfrm>
          <a:prstGeom prst="line">
            <a:avLst/>
          </a:prstGeom>
          <a:solidFill>
            <a:srgbClr val="99CC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ular Callout 2"/>
          <p:cNvSpPr/>
          <p:nvPr/>
        </p:nvSpPr>
        <p:spPr bwMode="auto">
          <a:xfrm>
            <a:off x="1647370" y="1935946"/>
            <a:ext cx="1075205" cy="230832"/>
          </a:xfrm>
          <a:prstGeom prst="wedgeRectCallout">
            <a:avLst>
              <a:gd name="adj1" fmla="val -7484"/>
              <a:gd name="adj2" fmla="val 186814"/>
            </a:avLst>
          </a:prstGeom>
          <a:solidFill>
            <a:srgbClr val="99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b="0" dirty="0" smtClean="0"/>
              <a:t>Donohue 500-yr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3" name="Rectangular Callout 22"/>
          <p:cNvSpPr/>
          <p:nvPr/>
        </p:nvSpPr>
        <p:spPr bwMode="auto">
          <a:xfrm>
            <a:off x="1915493" y="2789847"/>
            <a:ext cx="1075205" cy="230832"/>
          </a:xfrm>
          <a:prstGeom prst="wedgeRectCallout">
            <a:avLst>
              <a:gd name="adj1" fmla="val -27895"/>
              <a:gd name="adj2" fmla="val -95231"/>
            </a:avLst>
          </a:prstGeom>
          <a:solidFill>
            <a:srgbClr val="99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b="0" dirty="0" smtClean="0"/>
              <a:t>Donohue 100-yr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49734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10-Year Hydraulic Grade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29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8" y="1805704"/>
            <a:ext cx="8965530" cy="30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3336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K-Street Sewer Rehabilitation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" y="1531938"/>
            <a:ext cx="8408987" cy="1169551"/>
          </a:xfrm>
        </p:spPr>
        <p:txBody>
          <a:bodyPr/>
          <a:lstStyle/>
          <a:p>
            <a:r>
              <a:rPr lang="en-US" dirty="0" smtClean="0"/>
              <a:t>Built in 1890’s</a:t>
            </a:r>
          </a:p>
          <a:p>
            <a:r>
              <a:rPr lang="en-US" dirty="0" smtClean="0"/>
              <a:t>Accelerating degradation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3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55" y="308294"/>
            <a:ext cx="6419676" cy="6419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/>
          <p:cNvSpPr/>
          <p:nvPr/>
        </p:nvSpPr>
        <p:spPr bwMode="auto">
          <a:xfrm>
            <a:off x="5410899" y="939567"/>
            <a:ext cx="1031846" cy="637563"/>
          </a:xfrm>
          <a:custGeom>
            <a:avLst/>
            <a:gdLst>
              <a:gd name="connsiteX0" fmla="*/ 50334 w 1031846"/>
              <a:gd name="connsiteY0" fmla="*/ 369116 h 637563"/>
              <a:gd name="connsiteX1" fmla="*/ 729842 w 1031846"/>
              <a:gd name="connsiteY1" fmla="*/ 0 h 637563"/>
              <a:gd name="connsiteX2" fmla="*/ 1031846 w 1031846"/>
              <a:gd name="connsiteY2" fmla="*/ 176169 h 637563"/>
              <a:gd name="connsiteX3" fmla="*/ 385894 w 1031846"/>
              <a:gd name="connsiteY3" fmla="*/ 637563 h 637563"/>
              <a:gd name="connsiteX4" fmla="*/ 0 w 1031846"/>
              <a:gd name="connsiteY4" fmla="*/ 419450 h 637563"/>
              <a:gd name="connsiteX5" fmla="*/ 50334 w 1031846"/>
              <a:gd name="connsiteY5" fmla="*/ 369116 h 63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1846" h="637563">
                <a:moveTo>
                  <a:pt x="50334" y="369116"/>
                </a:moveTo>
                <a:lnTo>
                  <a:pt x="729842" y="0"/>
                </a:lnTo>
                <a:lnTo>
                  <a:pt x="1031846" y="176169"/>
                </a:lnTo>
                <a:lnTo>
                  <a:pt x="385894" y="637563"/>
                </a:lnTo>
                <a:lnTo>
                  <a:pt x="0" y="419450"/>
                </a:lnTo>
                <a:lnTo>
                  <a:pt x="50334" y="369116"/>
                </a:lnTo>
                <a:close/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6" y="433417"/>
            <a:ext cx="8695267" cy="308471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" y="3603485"/>
            <a:ext cx="8976783" cy="3124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L:\Projects\12452\Photos\K Street Sewer Inspection Photos\100_99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15879" y="819237"/>
            <a:ext cx="4087539" cy="3065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L:\Projects\12452\Photos\K Street Sewer Inspection Photos\100_99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580" y="637564"/>
            <a:ext cx="257175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 descr="L:\Projects\12452\Photos\K Street Sewer Inspection Photos\100_99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858" y="2181138"/>
            <a:ext cx="4608356" cy="3456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L:\Projects\12452\Photos\K Street Sewer Inspection Photos\100_99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866" y="1258348"/>
            <a:ext cx="4890782" cy="3668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3" name="Picture 9" descr="L:\Projects\12452\Photos\K Street Sewer Inspection Photos\Site 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86" y="695586"/>
            <a:ext cx="3595207" cy="4793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 descr="L:\Projects\12452\Photos\K Street Sewer Inspection Photos\20120914_shotcret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55" y="2659310"/>
            <a:ext cx="4804647" cy="3603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5" name="Picture 11" descr="L:\Projects\12452\Photos\2013 PHOTOS-LHB\IMG_0565 - 0+2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680" y="1418787"/>
            <a:ext cx="5598253" cy="4198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4560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dirty="0" smtClean="0"/>
              <a:t>0-Year Hydraulic Grade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30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" y="1810512"/>
            <a:ext cx="8970264" cy="311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5357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100-Year Hydraulic Grade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31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" y="1810512"/>
            <a:ext cx="8970264" cy="311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1372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500-Year Hydraulic Grade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32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" y="1810512"/>
            <a:ext cx="8970264" cy="31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0939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" y="1531938"/>
            <a:ext cx="8408987" cy="2092881"/>
          </a:xfrm>
        </p:spPr>
        <p:txBody>
          <a:bodyPr/>
          <a:lstStyle/>
          <a:p>
            <a:r>
              <a:rPr lang="en-US" dirty="0" smtClean="0"/>
              <a:t>10, 50, 100, and 500-year design storms</a:t>
            </a:r>
          </a:p>
          <a:p>
            <a:r>
              <a:rPr lang="en-US" dirty="0" smtClean="0"/>
              <a:t>Next Steps</a:t>
            </a:r>
          </a:p>
          <a:p>
            <a:pPr lvl="1"/>
            <a:r>
              <a:rPr lang="en-US" dirty="0" smtClean="0"/>
              <a:t>Run model with crossings in good condition</a:t>
            </a:r>
          </a:p>
          <a:p>
            <a:pPr lvl="1"/>
            <a:r>
              <a:rPr lang="en-US" dirty="0" smtClean="0"/>
              <a:t>Delineate of 100-year and 500-year flood plains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33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23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Detention Sites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34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1026" name="Picture 2" descr="C:\Users\ssticklen\SkyDrive\Work\Superior\DetentionSit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360" y="1058704"/>
            <a:ext cx="3868903" cy="500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82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Detention Sites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35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375" y="1070459"/>
            <a:ext cx="5388878" cy="5649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2194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Detention Site #1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36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64" y="1180924"/>
            <a:ext cx="7959629" cy="4817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6020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Detention Site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" y="1531938"/>
            <a:ext cx="3961773" cy="1785104"/>
          </a:xfrm>
        </p:spPr>
        <p:txBody>
          <a:bodyPr/>
          <a:lstStyle/>
          <a:p>
            <a:r>
              <a:rPr lang="en-US" sz="2000" b="0" dirty="0" smtClean="0"/>
              <a:t>25-50 MG</a:t>
            </a:r>
          </a:p>
          <a:p>
            <a:r>
              <a:rPr lang="en-US" sz="2000" b="0" dirty="0" smtClean="0"/>
              <a:t>Owned by </a:t>
            </a:r>
            <a:r>
              <a:rPr lang="en-US" sz="2000" b="0" dirty="0" err="1" smtClean="0"/>
              <a:t>Soo</a:t>
            </a:r>
            <a:r>
              <a:rPr lang="en-US" sz="2000" b="0" dirty="0" smtClean="0"/>
              <a:t> Line Railroad</a:t>
            </a:r>
          </a:p>
          <a:p>
            <a:r>
              <a:rPr lang="en-US" sz="2000" b="0" dirty="0" smtClean="0"/>
              <a:t>Could accept flow from UW</a:t>
            </a:r>
          </a:p>
          <a:p>
            <a:r>
              <a:rPr lang="en-US" sz="2000" b="0" dirty="0" smtClean="0"/>
              <a:t>Potential brownfield 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37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65" y="1077225"/>
            <a:ext cx="4395439" cy="569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9828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Detention Site #2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38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83" y="1208565"/>
            <a:ext cx="8244806" cy="551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4334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Detention Site #2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39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1468" y="1590275"/>
            <a:ext cx="2466363" cy="2400657"/>
          </a:xfrm>
          <a:solidFill>
            <a:schemeClr val="bg1">
              <a:alpha val="74000"/>
            </a:schemeClr>
          </a:solidFill>
        </p:spPr>
        <p:txBody>
          <a:bodyPr/>
          <a:lstStyle/>
          <a:p>
            <a:r>
              <a:rPr lang="en-US" sz="2000" b="0" dirty="0" smtClean="0"/>
              <a:t>6-10 MG</a:t>
            </a:r>
          </a:p>
          <a:p>
            <a:r>
              <a:rPr lang="en-US" sz="2000" b="0" dirty="0" smtClean="0"/>
              <a:t>Storm sewer on site</a:t>
            </a:r>
          </a:p>
          <a:p>
            <a:r>
              <a:rPr lang="en-US" sz="2000" b="0" dirty="0" smtClean="0"/>
              <a:t>Owner?</a:t>
            </a:r>
          </a:p>
          <a:p>
            <a:r>
              <a:rPr lang="en-US" sz="2000" b="0" dirty="0" smtClean="0"/>
              <a:t>Potential skating rink</a:t>
            </a:r>
            <a:endParaRPr lang="en-US" sz="2000" b="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89428"/>
            <a:ext cx="6053130" cy="4415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4958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4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8" y="349869"/>
            <a:ext cx="8695267" cy="308471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" y="3603485"/>
            <a:ext cx="8976783" cy="3124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3514890" y="1793640"/>
            <a:ext cx="1189249" cy="23256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8" y="2313830"/>
            <a:ext cx="3221618" cy="4039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41" y="2666271"/>
            <a:ext cx="4238387" cy="3146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327" y="2435373"/>
            <a:ext cx="4300135" cy="3252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Oval 8"/>
          <p:cNvSpPr/>
          <p:nvPr/>
        </p:nvSpPr>
        <p:spPr bwMode="auto">
          <a:xfrm>
            <a:off x="7450372" y="1809542"/>
            <a:ext cx="159026" cy="11628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76" y="2666271"/>
            <a:ext cx="4170890" cy="3409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4029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Detention Site #3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40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15" y="1204674"/>
            <a:ext cx="8863903" cy="5414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5017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Detention Site #4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41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24" y="1444441"/>
            <a:ext cx="8387990" cy="4260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7558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" y="1531938"/>
            <a:ext cx="8408987" cy="4308872"/>
          </a:xfrm>
        </p:spPr>
        <p:txBody>
          <a:bodyPr/>
          <a:lstStyle/>
          <a:p>
            <a:r>
              <a:rPr lang="en-US" dirty="0" smtClean="0"/>
              <a:t>Complete alternative analysis</a:t>
            </a:r>
          </a:p>
          <a:p>
            <a:pPr lvl="1"/>
            <a:r>
              <a:rPr lang="en-US" dirty="0" smtClean="0"/>
              <a:t>Optimize basin sizes</a:t>
            </a:r>
          </a:p>
          <a:p>
            <a:pPr lvl="1"/>
            <a:r>
              <a:rPr lang="en-US" dirty="0" smtClean="0"/>
              <a:t>Release rates</a:t>
            </a:r>
          </a:p>
          <a:p>
            <a:pPr lvl="1"/>
            <a:r>
              <a:rPr lang="en-US" dirty="0" smtClean="0"/>
              <a:t>Inlet/outlet structures</a:t>
            </a:r>
          </a:p>
          <a:p>
            <a:pPr lvl="1"/>
            <a:r>
              <a:rPr lang="en-US" dirty="0" smtClean="0"/>
              <a:t>Cost estimates</a:t>
            </a:r>
          </a:p>
          <a:p>
            <a:r>
              <a:rPr lang="en-US" dirty="0" smtClean="0"/>
              <a:t>SLAMM Modeling</a:t>
            </a:r>
          </a:p>
          <a:p>
            <a:r>
              <a:rPr lang="en-US" dirty="0" smtClean="0"/>
              <a:t>Updated flood plain boundaries</a:t>
            </a:r>
          </a:p>
          <a:p>
            <a:r>
              <a:rPr lang="en-US" dirty="0" smtClean="0"/>
              <a:t>Best Management Practices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42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346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89EE4472-DF5F-4C83-954C-C645BB2E8AB2}" type="slidenum">
              <a:rPr lang="en-US" smtClean="0"/>
              <a:pPr/>
              <a:t>43</a:t>
            </a:fld>
            <a:r>
              <a:rPr lang="en-US" smtClean="0"/>
              <a:t> | December 2, 2013</a:t>
            </a:r>
          </a:p>
          <a:p>
            <a:endParaRPr lang="en-US" smtClean="0"/>
          </a:p>
          <a:p>
            <a:r>
              <a:rPr lang="en-US" smtClean="0"/>
              <a:t>City of Superior, Wisconsin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1840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K-Street Sewer Rehab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" y="1531938"/>
            <a:ext cx="8408987" cy="4401205"/>
          </a:xfrm>
        </p:spPr>
        <p:txBody>
          <a:bodyPr/>
          <a:lstStyle/>
          <a:p>
            <a:r>
              <a:rPr lang="en-US" dirty="0" err="1" smtClean="0"/>
              <a:t>Shotcrete</a:t>
            </a:r>
            <a:r>
              <a:rPr lang="en-US" dirty="0" smtClean="0"/>
              <a:t> most upstream 600’-700’</a:t>
            </a:r>
          </a:p>
          <a:p>
            <a:r>
              <a:rPr lang="en-US" dirty="0" smtClean="0"/>
              <a:t>No reduction in capacity</a:t>
            </a:r>
          </a:p>
          <a:p>
            <a:r>
              <a:rPr lang="en-US" dirty="0" smtClean="0"/>
              <a:t>Environmental Assessment not required</a:t>
            </a:r>
          </a:p>
          <a:p>
            <a:r>
              <a:rPr lang="en-US" dirty="0" smtClean="0"/>
              <a:t>Preparing stream application</a:t>
            </a:r>
          </a:p>
          <a:p>
            <a:r>
              <a:rPr lang="en-US" dirty="0" smtClean="0"/>
              <a:t>40-60 days for receipt of permit</a:t>
            </a:r>
          </a:p>
          <a:p>
            <a:r>
              <a:rPr lang="en-US" dirty="0" smtClean="0"/>
              <a:t>Spring 2014 bidding and construction</a:t>
            </a:r>
          </a:p>
          <a:p>
            <a:r>
              <a:rPr lang="en-US" dirty="0" smtClean="0"/>
              <a:t>Approximate cost: $1M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5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0261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507831"/>
          </a:xfrm>
        </p:spPr>
        <p:txBody>
          <a:bodyPr/>
          <a:lstStyle/>
          <a:p>
            <a:r>
              <a:rPr lang="en-US" sz="1000" dirty="0"/>
              <a:t>Page </a:t>
            </a:r>
            <a:fld id="{94CEA4DC-B7C3-4954-8249-D34DD87F2011}" type="slidenum">
              <a:rPr lang="en-US" sz="1000"/>
              <a:pPr/>
              <a:t>6</a:t>
            </a:fld>
            <a:r>
              <a:rPr lang="en-US" sz="1000" dirty="0"/>
              <a:t> | </a:t>
            </a:r>
            <a:r>
              <a:rPr lang="en-US" sz="1000" dirty="0" smtClean="0"/>
              <a:t>December 2, 2013</a:t>
            </a:r>
            <a:endParaRPr lang="en-US" sz="1000" dirty="0"/>
          </a:p>
          <a:p>
            <a:endParaRPr lang="en-US" dirty="0"/>
          </a:p>
          <a:p>
            <a:r>
              <a:rPr lang="en-US" sz="1000" dirty="0" smtClean="0"/>
              <a:t>City of Superior, Wisconsin</a:t>
            </a:r>
            <a:endParaRPr lang="en-US" sz="1000" dirty="0"/>
          </a:p>
        </p:txBody>
      </p:sp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Development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292" y="1293228"/>
            <a:ext cx="5629188" cy="5489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507831"/>
          </a:xfrm>
        </p:spPr>
        <p:txBody>
          <a:bodyPr/>
          <a:lstStyle/>
          <a:p>
            <a:r>
              <a:rPr lang="en-US" sz="1000" dirty="0"/>
              <a:t>Page </a:t>
            </a:r>
            <a:fld id="{94CEA4DC-B7C3-4954-8249-D34DD87F2011}" type="slidenum">
              <a:rPr lang="en-US" sz="1000"/>
              <a:pPr/>
              <a:t>7</a:t>
            </a:fld>
            <a:r>
              <a:rPr lang="en-US" sz="1000" dirty="0"/>
              <a:t> | </a:t>
            </a:r>
            <a:r>
              <a:rPr lang="en-US" sz="1000" dirty="0" smtClean="0"/>
              <a:t>December 2, 2013</a:t>
            </a:r>
            <a:endParaRPr lang="en-US" sz="1000" dirty="0"/>
          </a:p>
          <a:p>
            <a:endParaRPr lang="en-US" dirty="0"/>
          </a:p>
          <a:p>
            <a:r>
              <a:rPr lang="en-US" sz="1000" dirty="0" smtClean="0"/>
              <a:t>City of Superior, Wisconsin</a:t>
            </a:r>
            <a:endParaRPr lang="en-US" sz="1000" dirty="0"/>
          </a:p>
        </p:txBody>
      </p:sp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Development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229" y="1219198"/>
            <a:ext cx="4672301" cy="5291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2113" y="1531938"/>
            <a:ext cx="3844327" cy="2492990"/>
          </a:xfrm>
        </p:spPr>
        <p:txBody>
          <a:bodyPr/>
          <a:lstStyle/>
          <a:p>
            <a:r>
              <a:rPr lang="en-US" sz="2400" dirty="0" smtClean="0"/>
              <a:t>XP-SWMM 2D</a:t>
            </a:r>
          </a:p>
          <a:p>
            <a:r>
              <a:rPr lang="en-US" sz="2400" dirty="0" smtClean="0"/>
              <a:t>88 catchments</a:t>
            </a:r>
          </a:p>
          <a:p>
            <a:r>
              <a:rPr lang="en-US" sz="2400" dirty="0" smtClean="0"/>
              <a:t>3900’ of storm sewers</a:t>
            </a:r>
          </a:p>
          <a:p>
            <a:r>
              <a:rPr lang="en-US" sz="2400" dirty="0" smtClean="0"/>
              <a:t>2.6 miles of open channels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417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113" y="457578"/>
            <a:ext cx="8383587" cy="677108"/>
          </a:xfrm>
        </p:spPr>
        <p:txBody>
          <a:bodyPr/>
          <a:lstStyle/>
          <a:p>
            <a:r>
              <a:rPr lang="en-US" dirty="0" smtClean="0"/>
              <a:t>Model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" y="1531938"/>
            <a:ext cx="8408987" cy="1169551"/>
          </a:xfrm>
        </p:spPr>
        <p:txBody>
          <a:bodyPr/>
          <a:lstStyle/>
          <a:p>
            <a:r>
              <a:rPr lang="en-US" dirty="0" smtClean="0"/>
              <a:t>October 2007</a:t>
            </a:r>
          </a:p>
          <a:p>
            <a:r>
              <a:rPr lang="en-US" dirty="0" smtClean="0"/>
              <a:t>June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8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67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Sites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6838" y="6297613"/>
            <a:ext cx="2598737" cy="415498"/>
          </a:xfrm>
        </p:spPr>
        <p:txBody>
          <a:bodyPr/>
          <a:lstStyle/>
          <a:p>
            <a:r>
              <a:rPr lang="en-US" dirty="0" smtClean="0"/>
              <a:t>Page </a:t>
            </a:r>
            <a:fld id="{52E72FAA-0E49-4763-AE5E-6A29C1A71EE1}" type="slidenum">
              <a:rPr lang="en-US" smtClean="0"/>
              <a:pPr/>
              <a:t>9</a:t>
            </a:fld>
            <a:r>
              <a:rPr lang="en-US" dirty="0" smtClean="0"/>
              <a:t> | December 2, 2013</a:t>
            </a:r>
          </a:p>
          <a:p>
            <a:endParaRPr lang="en-US" dirty="0" smtClean="0"/>
          </a:p>
          <a:p>
            <a:r>
              <a:rPr lang="en-US" dirty="0" smtClean="0"/>
              <a:t>City of Superior, Wisconsin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069" y="1197350"/>
            <a:ext cx="6800720" cy="4716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171"/>
            <a:ext cx="9131790" cy="633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SN Design Template_2.0blue">
  <a:themeElements>
    <a:clrScheme name="MSN Design Template_2.0blue 16">
      <a:dk1>
        <a:srgbClr val="000000"/>
      </a:dk1>
      <a:lt1>
        <a:srgbClr val="FFFFFF"/>
      </a:lt1>
      <a:dk2>
        <a:srgbClr val="FFFFFF"/>
      </a:dk2>
      <a:lt2>
        <a:srgbClr val="787880"/>
      </a:lt2>
      <a:accent1>
        <a:srgbClr val="008FDE"/>
      </a:accent1>
      <a:accent2>
        <a:srgbClr val="00732E"/>
      </a:accent2>
      <a:accent3>
        <a:srgbClr val="FFFFFF"/>
      </a:accent3>
      <a:accent4>
        <a:srgbClr val="000000"/>
      </a:accent4>
      <a:accent5>
        <a:srgbClr val="AAC6EC"/>
      </a:accent5>
      <a:accent6>
        <a:srgbClr val="006829"/>
      </a:accent6>
      <a:hlink>
        <a:srgbClr val="D64300"/>
      </a:hlink>
      <a:folHlink>
        <a:srgbClr val="FFCC00"/>
      </a:folHlink>
    </a:clrScheme>
    <a:fontScheme name="MSN Design Template_2.0blu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MSN Design Template_2.0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N Design Template_2.0bl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N Design Template_2.0bl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N Design Template_2.0bl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N Design Template_2.0bl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N Design Template_2.0bl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N Design Template_2.0bl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N Design Template_2.0bl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N Design Template_2.0bl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N Design Template_2.0bl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N Design Template_2.0bl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N Design Template_2.0bl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N Design Template_2.0blue 13">
        <a:dk1>
          <a:srgbClr val="000000"/>
        </a:dk1>
        <a:lt1>
          <a:srgbClr val="FFFFFF"/>
        </a:lt1>
        <a:dk2>
          <a:srgbClr val="FF6600"/>
        </a:dk2>
        <a:lt2>
          <a:srgbClr val="999999"/>
        </a:lt2>
        <a:accent1>
          <a:srgbClr val="009999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A8A2D"/>
        </a:accent6>
        <a:hlink>
          <a:srgbClr val="996699"/>
        </a:hlink>
        <a:folHlink>
          <a:srgbClr val="66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N Design Template_2.0blue 14">
        <a:dk1>
          <a:srgbClr val="000000"/>
        </a:dk1>
        <a:lt1>
          <a:srgbClr val="FFFFFF"/>
        </a:lt1>
        <a:dk2>
          <a:srgbClr val="FFFFFF"/>
        </a:dk2>
        <a:lt2>
          <a:srgbClr val="787880"/>
        </a:lt2>
        <a:accent1>
          <a:srgbClr val="008FDE"/>
        </a:accent1>
        <a:accent2>
          <a:srgbClr val="00732E"/>
        </a:accent2>
        <a:accent3>
          <a:srgbClr val="FFFFFF"/>
        </a:accent3>
        <a:accent4>
          <a:srgbClr val="000000"/>
        </a:accent4>
        <a:accent5>
          <a:srgbClr val="AAC6EC"/>
        </a:accent5>
        <a:accent6>
          <a:srgbClr val="006829"/>
        </a:accent6>
        <a:hlink>
          <a:srgbClr val="8A170F"/>
        </a:hlink>
        <a:folHlink>
          <a:srgbClr val="D64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N Design Template_2.0blue 15">
        <a:dk1>
          <a:srgbClr val="000000"/>
        </a:dk1>
        <a:lt1>
          <a:srgbClr val="FFFFFF"/>
        </a:lt1>
        <a:dk2>
          <a:srgbClr val="FFFFFF"/>
        </a:dk2>
        <a:lt2>
          <a:srgbClr val="787880"/>
        </a:lt2>
        <a:accent1>
          <a:srgbClr val="008FDE"/>
        </a:accent1>
        <a:accent2>
          <a:srgbClr val="00732E"/>
        </a:accent2>
        <a:accent3>
          <a:srgbClr val="FFFFFF"/>
        </a:accent3>
        <a:accent4>
          <a:srgbClr val="000000"/>
        </a:accent4>
        <a:accent5>
          <a:srgbClr val="AAC6EC"/>
        </a:accent5>
        <a:accent6>
          <a:srgbClr val="006829"/>
        </a:accent6>
        <a:hlink>
          <a:srgbClr val="D64300"/>
        </a:hlink>
        <a:folHlink>
          <a:srgbClr val="EDC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N Design Template_2.0blue 16">
        <a:dk1>
          <a:srgbClr val="000000"/>
        </a:dk1>
        <a:lt1>
          <a:srgbClr val="FFFFFF"/>
        </a:lt1>
        <a:dk2>
          <a:srgbClr val="FFFFFF"/>
        </a:dk2>
        <a:lt2>
          <a:srgbClr val="787880"/>
        </a:lt2>
        <a:accent1>
          <a:srgbClr val="008FDE"/>
        </a:accent1>
        <a:accent2>
          <a:srgbClr val="00732E"/>
        </a:accent2>
        <a:accent3>
          <a:srgbClr val="FFFFFF"/>
        </a:accent3>
        <a:accent4>
          <a:srgbClr val="000000"/>
        </a:accent4>
        <a:accent5>
          <a:srgbClr val="AAC6EC"/>
        </a:accent5>
        <a:accent6>
          <a:srgbClr val="006829"/>
        </a:accent6>
        <a:hlink>
          <a:srgbClr val="D643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Donohue White Background</Template>
  <TotalTime>3994</TotalTime>
  <Words>884</Words>
  <Application>Microsoft Office PowerPoint</Application>
  <PresentationFormat>On-screen Show (4:3)</PresentationFormat>
  <Paragraphs>279</Paragraphs>
  <Slides>43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MSN Design Template_2.0blue</vt:lpstr>
      <vt:lpstr>60% Meeting</vt:lpstr>
      <vt:lpstr>Faxon Creek Watershed</vt:lpstr>
      <vt:lpstr>K-Street Sewer Rehabilitation</vt:lpstr>
      <vt:lpstr>PowerPoint Presentation</vt:lpstr>
      <vt:lpstr>K-Street Sewer Rehab</vt:lpstr>
      <vt:lpstr>Model Development</vt:lpstr>
      <vt:lpstr>Model Development</vt:lpstr>
      <vt:lpstr>Model Calibration</vt:lpstr>
      <vt:lpstr>Calibration Sites</vt:lpstr>
      <vt:lpstr>October 2007</vt:lpstr>
      <vt:lpstr>Site 163</vt:lpstr>
      <vt:lpstr>Site 163</vt:lpstr>
      <vt:lpstr>Site 166</vt:lpstr>
      <vt:lpstr>Site 166</vt:lpstr>
      <vt:lpstr>Site 164</vt:lpstr>
      <vt:lpstr>Site 164</vt:lpstr>
      <vt:lpstr>Site 173</vt:lpstr>
      <vt:lpstr>Site 173</vt:lpstr>
      <vt:lpstr>June 2012 Flood</vt:lpstr>
      <vt:lpstr>Model Calibration Events</vt:lpstr>
      <vt:lpstr>June 2012 Flood</vt:lpstr>
      <vt:lpstr>June 2012 Flood</vt:lpstr>
      <vt:lpstr>June 2012 Flood</vt:lpstr>
      <vt:lpstr>June 2012 Flood</vt:lpstr>
      <vt:lpstr>Existing Conditions</vt:lpstr>
      <vt:lpstr>100-Year Existing Conditions</vt:lpstr>
      <vt:lpstr>Comparison To Ayres Results</vt:lpstr>
      <vt:lpstr>Faxon Creek Profile</vt:lpstr>
      <vt:lpstr>10-Year Hydraulic Grade Line</vt:lpstr>
      <vt:lpstr>50-Year Hydraulic Grade Line</vt:lpstr>
      <vt:lpstr>100-Year Hydraulic Grade Line</vt:lpstr>
      <vt:lpstr>500-Year Hydraulic Grade Line</vt:lpstr>
      <vt:lpstr>Existing Conditions</vt:lpstr>
      <vt:lpstr>Detention Sites</vt:lpstr>
      <vt:lpstr>Detention Sites</vt:lpstr>
      <vt:lpstr>Detention Site #1</vt:lpstr>
      <vt:lpstr>Detention Site #1</vt:lpstr>
      <vt:lpstr>Detention Site #2</vt:lpstr>
      <vt:lpstr>Detention Site #2</vt:lpstr>
      <vt:lpstr>Detention Site #3</vt:lpstr>
      <vt:lpstr>Detention Site #4</vt:lpstr>
      <vt:lpstr>Next Steps</vt:lpstr>
      <vt:lpstr>Questions?</vt:lpstr>
    </vt:vector>
  </TitlesOfParts>
  <Company>Donohue &amp; Associates,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60% Meeting</dc:title>
  <dc:creator>Stephen Sticklen</dc:creator>
  <cp:lastModifiedBy>Steve</cp:lastModifiedBy>
  <cp:revision>38</cp:revision>
  <cp:lastPrinted>2013-11-26T20:52:55Z</cp:lastPrinted>
  <dcterms:created xsi:type="dcterms:W3CDTF">2013-11-24T19:13:18Z</dcterms:created>
  <dcterms:modified xsi:type="dcterms:W3CDTF">2013-11-27T19:16:30Z</dcterms:modified>
</cp:coreProperties>
</file>