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9"/>
  </p:notesMasterIdLst>
  <p:sldIdLst>
    <p:sldId id="256" r:id="rId5"/>
    <p:sldId id="290" r:id="rId6"/>
    <p:sldId id="257" r:id="rId7"/>
    <p:sldId id="258" r:id="rId8"/>
    <p:sldId id="288" r:id="rId9"/>
    <p:sldId id="281" r:id="rId10"/>
    <p:sldId id="259" r:id="rId11"/>
    <p:sldId id="28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79" r:id="rId33"/>
    <p:sldId id="287" r:id="rId34"/>
    <p:sldId id="286" r:id="rId35"/>
    <p:sldId id="282" r:id="rId36"/>
    <p:sldId id="283" r:id="rId37"/>
    <p:sldId id="28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64C71-F0C6-43A6-BFE3-C660AA3C60B2}" v="13" dt="2024-01-08T20:56:05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07" autoAdjust="0"/>
  </p:normalViewPr>
  <p:slideViewPr>
    <p:cSldViewPr snapToGrid="0">
      <p:cViewPr varScale="1">
        <p:scale>
          <a:sx n="107" d="100"/>
          <a:sy n="107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18C14-59FA-4320-B74F-066E48DB391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6D2B8-3501-4E0C-9607-566AA4CAF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35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3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86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https://ncap.org.uk/feature/vertical-and-oblique-aerial-photography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36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0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Selected layers allow you to selected the features in that layer on the map</a:t>
            </a:r>
          </a:p>
          <a:p>
            <a:r>
              <a:rPr lang="en-US" dirty="0"/>
              <a:t>- Returns information in that layer when selected on the map</a:t>
            </a:r>
          </a:p>
          <a:p>
            <a:r>
              <a:rPr lang="en-US" dirty="0"/>
              <a:t>- Parcels is selected, the parcel selected is highlighted, info of the parcel is displayed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8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3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45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7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8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6D2B8-3501-4E0C-9607-566AA4CAF9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5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8311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7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6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1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0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3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4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15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D40CA-916B-C331-6325-28F581116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602162"/>
            <a:ext cx="4457690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Douglas County Web Mapping</a:t>
            </a:r>
            <a:br>
              <a:rPr lang="en-US" dirty="0"/>
            </a:br>
            <a:r>
              <a:rPr lang="en-US" dirty="0"/>
              <a:t>- Beacon -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CF6F0-EFE4-CB7E-AD61-710620397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602163"/>
            <a:ext cx="4451347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Jon Fiskness</a:t>
            </a:r>
          </a:p>
          <a:p>
            <a:r>
              <a:rPr lang="en-US" dirty="0"/>
              <a:t>Nick Lundgren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3546D-0187-2CDE-47ED-29F01D3EE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25" b="18133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5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FAEA-49EC-B808-E596-AA20ADD4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76" y="289499"/>
            <a:ext cx="10026650" cy="655637"/>
          </a:xfrm>
        </p:spPr>
        <p:txBody>
          <a:bodyPr/>
          <a:lstStyle/>
          <a:p>
            <a:r>
              <a:rPr lang="en-US" dirty="0"/>
              <a:t>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FFD59-367D-98E8-4184-E9FBF926C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76" y="6250734"/>
            <a:ext cx="10026650" cy="532622"/>
          </a:xfrm>
        </p:spPr>
        <p:txBody>
          <a:bodyPr/>
          <a:lstStyle/>
          <a:p>
            <a:r>
              <a:rPr lang="en-US" dirty="0"/>
              <a:t>Returns information about the parcel (specific to parcels)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D061F-D344-170D-4E84-8268F5D1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75" y="721989"/>
            <a:ext cx="9464091" cy="53918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D24AD5-755D-CF49-9EDF-8548462B0096}"/>
              </a:ext>
            </a:extLst>
          </p:cNvPr>
          <p:cNvCxnSpPr/>
          <p:nvPr/>
        </p:nvCxnSpPr>
        <p:spPr>
          <a:xfrm flipV="1">
            <a:off x="5439747" y="1017037"/>
            <a:ext cx="0" cy="877077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60F643-3030-4860-09C1-F89164CA5134}"/>
              </a:ext>
            </a:extLst>
          </p:cNvPr>
          <p:cNvCxnSpPr/>
          <p:nvPr/>
        </p:nvCxnSpPr>
        <p:spPr>
          <a:xfrm flipV="1">
            <a:off x="7844118" y="4213412"/>
            <a:ext cx="582706" cy="358588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8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93773F-8E9F-4F3E-A7D2-0EBECA70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6FD3D-1D30-F33C-CD67-5518C6D84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2868"/>
          <a:stretch/>
        </p:blipFill>
        <p:spPr>
          <a:xfrm>
            <a:off x="539400" y="540000"/>
            <a:ext cx="11113200" cy="591458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E3EC7D-AC93-300B-3DBE-E7979DFB0FAD}"/>
              </a:ext>
            </a:extLst>
          </p:cNvPr>
          <p:cNvCxnSpPr>
            <a:cxnSpLocks/>
          </p:cNvCxnSpPr>
          <p:nvPr/>
        </p:nvCxnSpPr>
        <p:spPr>
          <a:xfrm flipV="1">
            <a:off x="6185647" y="1380931"/>
            <a:ext cx="1829349" cy="3851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DD2AC-611F-732F-2647-395A9B2D05DB}"/>
              </a:ext>
            </a:extLst>
          </p:cNvPr>
          <p:cNvCxnSpPr/>
          <p:nvPr/>
        </p:nvCxnSpPr>
        <p:spPr>
          <a:xfrm>
            <a:off x="8955741" y="4365812"/>
            <a:ext cx="0" cy="5199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042545-ED1C-67DD-1200-F5693AC32186}"/>
              </a:ext>
            </a:extLst>
          </p:cNvPr>
          <p:cNvCxnSpPr/>
          <p:nvPr/>
        </p:nvCxnSpPr>
        <p:spPr>
          <a:xfrm flipV="1">
            <a:off x="793102" y="3750906"/>
            <a:ext cx="0" cy="54117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2232E7-04C8-3FF1-6871-9CDCC9A8D66B}"/>
              </a:ext>
            </a:extLst>
          </p:cNvPr>
          <p:cNvCxnSpPr/>
          <p:nvPr/>
        </p:nvCxnSpPr>
        <p:spPr>
          <a:xfrm>
            <a:off x="7007290" y="1296955"/>
            <a:ext cx="60649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8CAA43-B97D-D3D3-5FCA-1B062A5B7F5C}"/>
              </a:ext>
            </a:extLst>
          </p:cNvPr>
          <p:cNvSpPr txBox="1"/>
          <p:nvPr/>
        </p:nvSpPr>
        <p:spPr>
          <a:xfrm>
            <a:off x="6096000" y="1101012"/>
            <a:ext cx="81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Share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266800-D785-BF12-A9D6-0B43F12E4BDC}"/>
              </a:ext>
            </a:extLst>
          </p:cNvPr>
          <p:cNvCxnSpPr>
            <a:cxnSpLocks/>
          </p:cNvCxnSpPr>
          <p:nvPr/>
        </p:nvCxnSpPr>
        <p:spPr>
          <a:xfrm flipV="1">
            <a:off x="7351059" y="1380931"/>
            <a:ext cx="1279757" cy="63612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03AA93-9C19-7F87-E6BA-07627CA68363}"/>
              </a:ext>
            </a:extLst>
          </p:cNvPr>
          <p:cNvCxnSpPr>
            <a:cxnSpLocks/>
          </p:cNvCxnSpPr>
          <p:nvPr/>
        </p:nvCxnSpPr>
        <p:spPr>
          <a:xfrm flipH="1" flipV="1">
            <a:off x="8929395" y="1380931"/>
            <a:ext cx="111968" cy="2425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FFAAC2-0BE0-FC42-4A96-4AD7D53E6F22}"/>
              </a:ext>
            </a:extLst>
          </p:cNvPr>
          <p:cNvCxnSpPr>
            <a:cxnSpLocks/>
          </p:cNvCxnSpPr>
          <p:nvPr/>
        </p:nvCxnSpPr>
        <p:spPr>
          <a:xfrm flipV="1">
            <a:off x="9041363" y="1380931"/>
            <a:ext cx="128854" cy="2425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464197-8E93-FB34-FF5E-459BEF35C286}"/>
              </a:ext>
            </a:extLst>
          </p:cNvPr>
          <p:cNvCxnSpPr>
            <a:cxnSpLocks/>
          </p:cNvCxnSpPr>
          <p:nvPr/>
        </p:nvCxnSpPr>
        <p:spPr>
          <a:xfrm flipV="1">
            <a:off x="9041363" y="1623526"/>
            <a:ext cx="0" cy="56386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E24F87-8B9A-738D-8875-9EEF51C4940A}"/>
              </a:ext>
            </a:extLst>
          </p:cNvPr>
          <p:cNvCxnSpPr/>
          <p:nvPr/>
        </p:nvCxnSpPr>
        <p:spPr>
          <a:xfrm>
            <a:off x="793102" y="4217437"/>
            <a:ext cx="0" cy="38255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B527E9-E68F-04A8-B65A-7AF837DABBCD}"/>
              </a:ext>
            </a:extLst>
          </p:cNvPr>
          <p:cNvCxnSpPr/>
          <p:nvPr/>
        </p:nvCxnSpPr>
        <p:spPr>
          <a:xfrm flipH="1">
            <a:off x="1488141" y="3352800"/>
            <a:ext cx="86061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78448D-3A5B-4908-2472-2FD1E42EFF2C}"/>
              </a:ext>
            </a:extLst>
          </p:cNvPr>
          <p:cNvSpPr txBox="1"/>
          <p:nvPr/>
        </p:nvSpPr>
        <p:spPr>
          <a:xfrm>
            <a:off x="672353" y="71718"/>
            <a:ext cx="103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Report returns Owner info, Valuations, Tax History, Tax Payments, Sales, and Tax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DB297-4AF9-6B9B-2081-66474D613CC0}"/>
              </a:ext>
            </a:extLst>
          </p:cNvPr>
          <p:cNvSpPr txBox="1"/>
          <p:nvPr/>
        </p:nvSpPr>
        <p:spPr>
          <a:xfrm>
            <a:off x="5522259" y="1766047"/>
            <a:ext cx="1048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Use the print button to print the report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22684-B6F3-EA5B-85B6-6CA1DA4E3E7E}"/>
              </a:ext>
            </a:extLst>
          </p:cNvPr>
          <p:cNvSpPr txBox="1"/>
          <p:nvPr/>
        </p:nvSpPr>
        <p:spPr>
          <a:xfrm>
            <a:off x="2209802" y="3977406"/>
            <a:ext cx="205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Collapsing portions of the page will exclude it from being printed</a:t>
            </a:r>
          </a:p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E18901-59A1-B8F9-B5E0-78CB568C5209}"/>
              </a:ext>
            </a:extLst>
          </p:cNvPr>
          <p:cNvCxnSpPr>
            <a:cxnSpLocks/>
          </p:cNvCxnSpPr>
          <p:nvPr/>
        </p:nvCxnSpPr>
        <p:spPr>
          <a:xfrm flipH="1" flipV="1">
            <a:off x="793102" y="4408714"/>
            <a:ext cx="1492898" cy="10949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2C3E66-4F1E-EF33-9DDC-DB2B8E47041C}"/>
              </a:ext>
            </a:extLst>
          </p:cNvPr>
          <p:cNvSpPr txBox="1"/>
          <p:nvPr/>
        </p:nvSpPr>
        <p:spPr>
          <a:xfrm>
            <a:off x="7613780" y="3673746"/>
            <a:ext cx="18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Edit the columns that appear in each table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673B68-323E-7F36-3FA1-B4DFF6721477}"/>
              </a:ext>
            </a:extLst>
          </p:cNvPr>
          <p:cNvSpPr txBox="1"/>
          <p:nvPr/>
        </p:nvSpPr>
        <p:spPr>
          <a:xfrm>
            <a:off x="8256496" y="2017059"/>
            <a:ext cx="1186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Arrows move to the parcel before/after numerically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ED89D-54F2-9B86-D1DD-67699A4213CE}"/>
              </a:ext>
            </a:extLst>
          </p:cNvPr>
          <p:cNvSpPr txBox="1"/>
          <p:nvPr/>
        </p:nvSpPr>
        <p:spPr>
          <a:xfrm>
            <a:off x="6660776" y="2017058"/>
            <a:ext cx="135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Send report as an email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9A4069-541B-4DAC-B0D7-BA3DAD31FCF7}"/>
              </a:ext>
            </a:extLst>
          </p:cNvPr>
          <p:cNvSpPr txBox="1"/>
          <p:nvPr/>
        </p:nvSpPr>
        <p:spPr>
          <a:xfrm>
            <a:off x="2348753" y="3212597"/>
            <a:ext cx="213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Return to the map view</a:t>
            </a:r>
          </a:p>
        </p:txBody>
      </p:sp>
    </p:spTree>
    <p:extLst>
      <p:ext uri="{BB962C8B-B14F-4D97-AF65-F5344CB8AC3E}">
        <p14:creationId xmlns:p14="http://schemas.microsoft.com/office/powerpoint/2010/main" val="285138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5D3BAE-57FF-0DAD-0B97-AD8AEF54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7297"/>
            <a:ext cx="12192000" cy="4228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90CE4-0160-89AE-EF7C-2476F19EA447}"/>
              </a:ext>
            </a:extLst>
          </p:cNvPr>
          <p:cNvSpPr txBox="1"/>
          <p:nvPr/>
        </p:nvSpPr>
        <p:spPr>
          <a:xfrm>
            <a:off x="723900" y="485775"/>
            <a:ext cx="10687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active layers have different tab options.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survey tab at the top will give you the same info as the white pop-up box with the link, and a little more.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will have links to the pdf of the survey.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7C0815-4A74-2E00-3649-18CF515B64F3}"/>
              </a:ext>
            </a:extLst>
          </p:cNvPr>
          <p:cNvSpPr/>
          <p:nvPr/>
        </p:nvSpPr>
        <p:spPr>
          <a:xfrm>
            <a:off x="953060" y="1765381"/>
            <a:ext cx="1609725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906642-C197-5C30-F28A-D5158E5B7F6D}"/>
              </a:ext>
            </a:extLst>
          </p:cNvPr>
          <p:cNvSpPr/>
          <p:nvPr/>
        </p:nvSpPr>
        <p:spPr>
          <a:xfrm>
            <a:off x="11168743" y="2038599"/>
            <a:ext cx="1023257" cy="395754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27B4B9-200C-68E9-08CF-B1AA170E5B03}"/>
              </a:ext>
            </a:extLst>
          </p:cNvPr>
          <p:cNvCxnSpPr/>
          <p:nvPr/>
        </p:nvCxnSpPr>
        <p:spPr>
          <a:xfrm flipV="1">
            <a:off x="2429435" y="2125192"/>
            <a:ext cx="0" cy="64381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C21EC6-9317-0584-9AD6-24BC5CE472D2}"/>
              </a:ext>
            </a:extLst>
          </p:cNvPr>
          <p:cNvCxnSpPr/>
          <p:nvPr/>
        </p:nvCxnSpPr>
        <p:spPr>
          <a:xfrm>
            <a:off x="5163670" y="4347882"/>
            <a:ext cx="582706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5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2108-716C-A290-8497-38EBD78E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DC1D-BCF7-1018-0CF8-FAF5C7CB2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Multiple ways to 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‘Survey type’ options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Certified Survey Map (CSM), Map of Survey (MOS), Alta, SP, PLAT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7DB91-F62C-DE54-4107-D058D9D1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29" y="3524154"/>
            <a:ext cx="7374392" cy="3117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C7253-07CE-0BA6-C4E9-C91C89B23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4"/>
          <a:stretch/>
        </p:blipFill>
        <p:spPr>
          <a:xfrm>
            <a:off x="10450286" y="409855"/>
            <a:ext cx="150919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3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2A78-B212-8B80-D3A3-080B83AD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Csm</a:t>
            </a:r>
            <a:r>
              <a:rPr lang="en-US" dirty="0"/>
              <a:t> and </a:t>
            </a:r>
            <a:r>
              <a:rPr lang="en-US" dirty="0" err="1"/>
              <a:t>mos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575E2-C48B-5E06-DB5C-809887C1F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 will have links to pdfs that are available to the public</a:t>
            </a:r>
          </a:p>
          <a:p>
            <a:r>
              <a:rPr lang="en-US" dirty="0"/>
              <a:t>CSMs will link to Landshark where the public can create an account and purchase a copy of the CSM. Copies are also available at the Register of Deeds office for  purchase.</a:t>
            </a:r>
          </a:p>
          <a:p>
            <a:r>
              <a:rPr lang="en-US" dirty="0"/>
              <a:t>Register of Deeds address: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Courthouse Building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1313 Belknap St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Room 108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Superior, WI 54880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85E1-F05C-891B-8085-A4E4143A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Toolbar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202CB7-79EA-2173-E7BA-E3142F1BD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388" y="1819652"/>
            <a:ext cx="8882874" cy="3920372"/>
          </a:xfrm>
        </p:spPr>
      </p:pic>
    </p:spTree>
    <p:extLst>
      <p:ext uri="{BB962C8B-B14F-4D97-AF65-F5344CB8AC3E}">
        <p14:creationId xmlns:p14="http://schemas.microsoft.com/office/powerpoint/2010/main" val="224089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B778-4530-A00A-5F7A-CE3EEE69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 and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48CAE-A9C4-FD55-353A-CEF17396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Draw/Measure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Add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Change units, color, labels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1B397-5CCE-EF11-C6C5-25804FA4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68313"/>
            <a:ext cx="790575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BF9211-95B1-EC9A-28BF-2BE1F884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1564530"/>
            <a:ext cx="7212272" cy="1709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6550F-02A6-1CBA-4164-409D0403B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322" y="3520321"/>
            <a:ext cx="2872434" cy="3151470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CB75A64-4A6D-A263-6BE0-B24144E32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462" y="3584293"/>
            <a:ext cx="3308965" cy="302352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124EA9-17A0-CF33-0DA5-44CA57291161}"/>
              </a:ext>
            </a:extLst>
          </p:cNvPr>
          <p:cNvCxnSpPr/>
          <p:nvPr/>
        </p:nvCxnSpPr>
        <p:spPr>
          <a:xfrm flipH="1">
            <a:off x="5113176" y="3163078"/>
            <a:ext cx="1362269" cy="7744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B4A350-F3C6-749D-B404-302BA5D7470D}"/>
              </a:ext>
            </a:extLst>
          </p:cNvPr>
          <p:cNvCxnSpPr>
            <a:cxnSpLocks/>
          </p:cNvCxnSpPr>
          <p:nvPr/>
        </p:nvCxnSpPr>
        <p:spPr>
          <a:xfrm>
            <a:off x="6596743" y="3163078"/>
            <a:ext cx="1528471" cy="7744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04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7A887D-2AEE-BB12-7301-2D5F4363A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2" y="1230175"/>
            <a:ext cx="5353050" cy="2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28CFE-EC65-369C-8B5A-11ACC3D1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3" y="3634024"/>
            <a:ext cx="5353050" cy="248602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EBC0FD-3633-71CA-2F14-9278395A5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435947"/>
            <a:ext cx="4741200" cy="553998"/>
          </a:xfrm>
        </p:spPr>
        <p:txBody>
          <a:bodyPr/>
          <a:lstStyle/>
          <a:p>
            <a:r>
              <a:rPr lang="en-US" dirty="0"/>
              <a:t>Draw/measure polygon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6F9220-C3BE-A70F-7CF5-2C7A1EE70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435947"/>
            <a:ext cx="4741200" cy="553998"/>
          </a:xfrm>
        </p:spPr>
        <p:txBody>
          <a:bodyPr/>
          <a:lstStyle/>
          <a:p>
            <a:r>
              <a:rPr lang="en-US" dirty="0"/>
              <a:t>Draw/measure line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DF12FD-78C9-5BA8-D465-C59DDE65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587" y="1224776"/>
            <a:ext cx="5800241" cy="22855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59C4B5-5230-8D6C-B10E-2A4B6D99E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587" y="3634024"/>
            <a:ext cx="5779828" cy="2486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7655A0-6633-16D8-A248-A32FCD18DF67}"/>
              </a:ext>
            </a:extLst>
          </p:cNvPr>
          <p:cNvSpPr txBox="1"/>
          <p:nvPr/>
        </p:nvSpPr>
        <p:spPr>
          <a:xfrm>
            <a:off x="316172" y="6120049"/>
            <a:ext cx="11633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*when creating a polygon or line, you do not need to hold the click to drag to each spot. Simply click at each corner. Double click the last corner when the polygon/line is complete.</a:t>
            </a:r>
          </a:p>
        </p:txBody>
      </p:sp>
    </p:spTree>
    <p:extLst>
      <p:ext uri="{BB962C8B-B14F-4D97-AF65-F5344CB8AC3E}">
        <p14:creationId xmlns:p14="http://schemas.microsoft.com/office/powerpoint/2010/main" val="1062300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E19862-3039-0C70-7CD8-95FAE7EF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747445-B376-7CEC-58B9-B0A0CB4C4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81087"/>
            <a:ext cx="5604880" cy="296227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C574C6-32F4-79F1-654A-08D98390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Double click to close a polygon OR end a line segment.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“Clear All Markup” will remove all polygons, lines, points that were added to the map.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B6AA60-3B7F-BC49-A63D-CD874E12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11" y="3684620"/>
            <a:ext cx="6586537" cy="26541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E048A2-7E10-DDB4-C937-B5D93EED9960}"/>
              </a:ext>
            </a:extLst>
          </p:cNvPr>
          <p:cNvSpPr/>
          <p:nvPr/>
        </p:nvSpPr>
        <p:spPr>
          <a:xfrm>
            <a:off x="10901575" y="3886589"/>
            <a:ext cx="612774" cy="4381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ACE4A0-7BD2-CE41-1B61-49454B81F9B5}"/>
              </a:ext>
            </a:extLst>
          </p:cNvPr>
          <p:cNvCxnSpPr/>
          <p:nvPr/>
        </p:nvCxnSpPr>
        <p:spPr>
          <a:xfrm>
            <a:off x="11066106" y="3359020"/>
            <a:ext cx="0" cy="325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066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17CE0-AED4-DC53-E4E0-C960D49C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604557"/>
            <a:ext cx="10182225" cy="4895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097EB-D518-F16E-0F44-B0603A19E46B}"/>
              </a:ext>
            </a:extLst>
          </p:cNvPr>
          <p:cNvSpPr txBox="1"/>
          <p:nvPr/>
        </p:nvSpPr>
        <p:spPr>
          <a:xfrm>
            <a:off x="1138518" y="5638800"/>
            <a:ext cx="985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Draw Line (Freehand) lets you mark up the map with curved lines as you see fit.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color and the line width can be changed.</a:t>
            </a:r>
          </a:p>
        </p:txBody>
      </p:sp>
    </p:spTree>
    <p:extLst>
      <p:ext uri="{BB962C8B-B14F-4D97-AF65-F5344CB8AC3E}">
        <p14:creationId xmlns:p14="http://schemas.microsoft.com/office/powerpoint/2010/main" val="1829024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C790B-32E4-CAC2-099B-8AB8FC9B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3511F7-5B9A-54D6-7A4C-D929C4735C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 – Base Features/Search Functions</a:t>
            </a:r>
          </a:p>
          <a:p>
            <a:r>
              <a:rPr lang="en-US" dirty="0"/>
              <a:t>4 – Layers </a:t>
            </a:r>
          </a:p>
          <a:p>
            <a:r>
              <a:rPr lang="en-US" dirty="0"/>
              <a:t>7 – Select-ability</a:t>
            </a:r>
          </a:p>
          <a:p>
            <a:r>
              <a:rPr lang="en-US" dirty="0"/>
              <a:t>10 – Reports</a:t>
            </a:r>
          </a:p>
          <a:p>
            <a:r>
              <a:rPr lang="en-US" dirty="0"/>
              <a:t>13 – Surveys</a:t>
            </a:r>
          </a:p>
          <a:p>
            <a:r>
              <a:rPr lang="en-US" dirty="0"/>
              <a:t>15 – Toolbar</a:t>
            </a:r>
          </a:p>
          <a:p>
            <a:r>
              <a:rPr lang="en-US" dirty="0"/>
              <a:t>16 – Drawing Tools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717FE-3F78-C2E2-F461-B5DA62EC28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22 – Spatial Buffer Tool</a:t>
            </a:r>
          </a:p>
          <a:p>
            <a:r>
              <a:rPr lang="en-US" dirty="0"/>
              <a:t>25 – Print Map</a:t>
            </a:r>
          </a:p>
          <a:p>
            <a:r>
              <a:rPr lang="en-US" dirty="0"/>
              <a:t>28 – Download Map</a:t>
            </a:r>
          </a:p>
          <a:p>
            <a:r>
              <a:rPr lang="en-US" dirty="0"/>
              <a:t>29 – Oblique Imagery</a:t>
            </a:r>
          </a:p>
          <a:p>
            <a:r>
              <a:rPr lang="en-US" dirty="0"/>
              <a:t>30 – Other Tools</a:t>
            </a:r>
          </a:p>
          <a:p>
            <a:r>
              <a:rPr lang="en-US" dirty="0"/>
              <a:t>34 - Bookmark</a:t>
            </a:r>
          </a:p>
        </p:txBody>
      </p:sp>
    </p:spTree>
    <p:extLst>
      <p:ext uri="{BB962C8B-B14F-4D97-AF65-F5344CB8AC3E}">
        <p14:creationId xmlns:p14="http://schemas.microsoft.com/office/powerpoint/2010/main" val="3978538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928FF-881E-C5E7-E6B7-BF42A203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7" y="624785"/>
            <a:ext cx="10667966" cy="4711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6DAD6-221D-AFD7-D275-C3B5EA05768E}"/>
              </a:ext>
            </a:extLst>
          </p:cNvPr>
          <p:cNvSpPr txBox="1"/>
          <p:nvPr/>
        </p:nvSpPr>
        <p:spPr>
          <a:xfrm>
            <a:off x="860612" y="5531224"/>
            <a:ext cx="10452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draw point tools allow you to add points on the map for reference.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size, color and symbol type can all be changed in the toolbar. </a:t>
            </a:r>
          </a:p>
        </p:txBody>
      </p:sp>
    </p:spTree>
    <p:extLst>
      <p:ext uri="{BB962C8B-B14F-4D97-AF65-F5344CB8AC3E}">
        <p14:creationId xmlns:p14="http://schemas.microsoft.com/office/powerpoint/2010/main" val="408216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365B7-572C-D45C-4D33-0BCE7B8A7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31" y="335902"/>
            <a:ext cx="10758538" cy="5271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C94BA-5972-9C62-F2F4-AA750800176F}"/>
              </a:ext>
            </a:extLst>
          </p:cNvPr>
          <p:cNvSpPr txBox="1"/>
          <p:nvPr/>
        </p:nvSpPr>
        <p:spPr>
          <a:xfrm>
            <a:off x="842682" y="5746376"/>
            <a:ext cx="1050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The Add Label feature allows you to add labels to the map outside of what is provided in the layers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can change the color and size of the labels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In the “Label” box, type what you would like your label to say.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BBDF19-B1CB-26B4-3F94-D27D79B81FC4}"/>
              </a:ext>
            </a:extLst>
          </p:cNvPr>
          <p:cNvCxnSpPr>
            <a:cxnSpLocks/>
          </p:cNvCxnSpPr>
          <p:nvPr/>
        </p:nvCxnSpPr>
        <p:spPr>
          <a:xfrm flipH="1">
            <a:off x="4043082" y="2196353"/>
            <a:ext cx="11026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958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3C988-8A67-54B7-53D6-B9B5C118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" y="407987"/>
            <a:ext cx="10659872" cy="514116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BA232C-999C-1634-AFF4-8F91A0F2F847}"/>
              </a:ext>
            </a:extLst>
          </p:cNvPr>
          <p:cNvCxnSpPr/>
          <p:nvPr/>
        </p:nvCxnSpPr>
        <p:spPr>
          <a:xfrm>
            <a:off x="1156812" y="220092"/>
            <a:ext cx="0" cy="755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62C8FC-4B90-6054-4781-F7C8A560546A}"/>
              </a:ext>
            </a:extLst>
          </p:cNvPr>
          <p:cNvCxnSpPr>
            <a:cxnSpLocks/>
          </p:cNvCxnSpPr>
          <p:nvPr/>
        </p:nvCxnSpPr>
        <p:spPr>
          <a:xfrm flipV="1">
            <a:off x="6920752" y="4641523"/>
            <a:ext cx="9144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9B701A-F15D-4163-1961-944B8299BBF6}"/>
              </a:ext>
            </a:extLst>
          </p:cNvPr>
          <p:cNvCxnSpPr/>
          <p:nvPr/>
        </p:nvCxnSpPr>
        <p:spPr>
          <a:xfrm>
            <a:off x="7019365" y="315045"/>
            <a:ext cx="0" cy="66082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567715-1CE4-CF21-994C-0C9B80D15E5D}"/>
              </a:ext>
            </a:extLst>
          </p:cNvPr>
          <p:cNvSpPr txBox="1"/>
          <p:nvPr/>
        </p:nvSpPr>
        <p:spPr>
          <a:xfrm>
            <a:off x="2873188" y="6450013"/>
            <a:ext cx="6445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*</a:t>
            </a:r>
            <a:r>
              <a:rPr lang="en-US" sz="1100" i="1" dirty="0"/>
              <a:t>Spatial Buffer tool only works on drawn objects, not on any of the provided layers.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D08CA-F566-E3BE-237B-0D69D702B39E}"/>
              </a:ext>
            </a:extLst>
          </p:cNvPr>
          <p:cNvSpPr txBox="1"/>
          <p:nvPr/>
        </p:nvSpPr>
        <p:spPr>
          <a:xfrm>
            <a:off x="766064" y="5549153"/>
            <a:ext cx="10659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1200" dirty="0"/>
              <a:t>The Spatial Buffer tool can be used to create buffers around drawn objects.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Once you have a point, line, polygon, etc. drawn, use the select tool to select the object you would like to buffer.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You can change the color, width, fill color, and size of your buffer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Once all the parameters you would like are selected, click “Buffer”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052680-6175-C657-DD8C-C0037DFDFD0B}"/>
              </a:ext>
            </a:extLst>
          </p:cNvPr>
          <p:cNvCxnSpPr>
            <a:cxnSpLocks/>
          </p:cNvCxnSpPr>
          <p:nvPr/>
        </p:nvCxnSpPr>
        <p:spPr>
          <a:xfrm>
            <a:off x="4930589" y="6033246"/>
            <a:ext cx="69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CA0BA2-91D9-A927-A990-7DD5577A736B}"/>
              </a:ext>
            </a:extLst>
          </p:cNvPr>
          <p:cNvCxnSpPr>
            <a:cxnSpLocks/>
          </p:cNvCxnSpPr>
          <p:nvPr/>
        </p:nvCxnSpPr>
        <p:spPr>
          <a:xfrm>
            <a:off x="1407459" y="5844988"/>
            <a:ext cx="69924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7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238B3-C893-B4FC-057D-691F509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88" y="307362"/>
            <a:ext cx="10524424" cy="5812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A7150-0D24-B85B-2366-8942F7926183}"/>
              </a:ext>
            </a:extLst>
          </p:cNvPr>
          <p:cNvSpPr txBox="1"/>
          <p:nvPr/>
        </p:nvSpPr>
        <p:spPr>
          <a:xfrm>
            <a:off x="313765" y="6293223"/>
            <a:ext cx="9144000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of a buffer on a point from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68268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23DE34-14A0-4FD2-681E-AF34A4B3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33" y="764769"/>
            <a:ext cx="5437483" cy="5328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7C9EB-7D3B-26A6-356E-6BA343D60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306" y="764769"/>
            <a:ext cx="5073510" cy="5328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C405E5-B98C-3730-B4A8-DE5B83213BE9}"/>
              </a:ext>
            </a:extLst>
          </p:cNvPr>
          <p:cNvSpPr txBox="1"/>
          <p:nvPr/>
        </p:nvSpPr>
        <p:spPr>
          <a:xfrm>
            <a:off x="923365" y="6266329"/>
            <a:ext cx="101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Buffer Example</a:t>
            </a:r>
          </a:p>
        </p:txBody>
      </p:sp>
    </p:spTree>
    <p:extLst>
      <p:ext uri="{BB962C8B-B14F-4D97-AF65-F5344CB8AC3E}">
        <p14:creationId xmlns:p14="http://schemas.microsoft.com/office/powerpoint/2010/main" val="315144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AB798-AD6E-84F9-B37E-B2CB0128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59798"/>
            <a:ext cx="10026650" cy="655637"/>
          </a:xfrm>
        </p:spPr>
        <p:txBody>
          <a:bodyPr/>
          <a:lstStyle/>
          <a:p>
            <a:r>
              <a:rPr lang="en-US" dirty="0"/>
              <a:t>print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5DBF27-90B6-9F0D-DBAE-80A85C2CA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639" y="631762"/>
            <a:ext cx="11146372" cy="53165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951B5C-FB11-4253-DD0A-EA2F57A4A439}"/>
              </a:ext>
            </a:extLst>
          </p:cNvPr>
          <p:cNvCxnSpPr>
            <a:cxnSpLocks/>
          </p:cNvCxnSpPr>
          <p:nvPr/>
        </p:nvCxnSpPr>
        <p:spPr>
          <a:xfrm flipV="1">
            <a:off x="2017058" y="990194"/>
            <a:ext cx="645459" cy="610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3A52BA-FCC0-667A-B41B-7DB8B9778F1B}"/>
              </a:ext>
            </a:extLst>
          </p:cNvPr>
          <p:cNvCxnSpPr>
            <a:cxnSpLocks/>
          </p:cNvCxnSpPr>
          <p:nvPr/>
        </p:nvCxnSpPr>
        <p:spPr>
          <a:xfrm flipH="1" flipV="1">
            <a:off x="8175812" y="1775469"/>
            <a:ext cx="1129553" cy="981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0BCAA97-850B-DD56-DE56-9D6A548683B5}"/>
              </a:ext>
            </a:extLst>
          </p:cNvPr>
          <p:cNvSpPr/>
          <p:nvPr/>
        </p:nvSpPr>
        <p:spPr>
          <a:xfrm>
            <a:off x="3496235" y="2886635"/>
            <a:ext cx="1703294" cy="403412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FF8E3-BB14-A30B-EAEF-7525F8DB7923}"/>
              </a:ext>
            </a:extLst>
          </p:cNvPr>
          <p:cNvSpPr txBox="1"/>
          <p:nvPr/>
        </p:nvSpPr>
        <p:spPr>
          <a:xfrm>
            <a:off x="645459" y="5988424"/>
            <a:ext cx="10793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The print function puts up a shaded area that shows you what will be included on the page when printed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You can click, drag, and zoom to change what will be added into the printed area.</a:t>
            </a:r>
          </a:p>
        </p:txBody>
      </p:sp>
    </p:spTree>
    <p:extLst>
      <p:ext uri="{BB962C8B-B14F-4D97-AF65-F5344CB8AC3E}">
        <p14:creationId xmlns:p14="http://schemas.microsoft.com/office/powerpoint/2010/main" val="3394161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AE95-66C2-D9F9-9DCD-694CEB48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23732"/>
            <a:ext cx="10026650" cy="655637"/>
          </a:xfrm>
        </p:spPr>
        <p:txBody>
          <a:bodyPr/>
          <a:lstStyle/>
          <a:p>
            <a:r>
              <a:rPr lang="en-US" dirty="0"/>
              <a:t>print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0BBA89-74E7-81D5-47C0-898E476D5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239" y="556466"/>
            <a:ext cx="11453172" cy="546062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55CCC9-273A-6E17-1E1B-2837441FF821}"/>
              </a:ext>
            </a:extLst>
          </p:cNvPr>
          <p:cNvSpPr/>
          <p:nvPr/>
        </p:nvSpPr>
        <p:spPr>
          <a:xfrm>
            <a:off x="544834" y="2116411"/>
            <a:ext cx="1983213" cy="23407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4639E-8673-4F70-46A2-79517B09B66E}"/>
              </a:ext>
            </a:extLst>
          </p:cNvPr>
          <p:cNvSpPr txBox="1"/>
          <p:nvPr/>
        </p:nvSpPr>
        <p:spPr>
          <a:xfrm>
            <a:off x="457200" y="6069106"/>
            <a:ext cx="112596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There are details that can be changed what will be printed on the page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You can included/exclude any of the features shown in the red box above by checking/unchecking the boxes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To print, click “Download PDF” and a second window will open with the pdf displayed. Click the printer icon to print</a:t>
            </a:r>
          </a:p>
        </p:txBody>
      </p:sp>
    </p:spTree>
    <p:extLst>
      <p:ext uri="{BB962C8B-B14F-4D97-AF65-F5344CB8AC3E}">
        <p14:creationId xmlns:p14="http://schemas.microsoft.com/office/powerpoint/2010/main" val="1529054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227AD-21DB-41B3-19CA-B202EAA3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018" y="0"/>
            <a:ext cx="5315964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BC5089-44C2-6DA8-A2CE-E2FBFCDFED56}"/>
              </a:ext>
            </a:extLst>
          </p:cNvPr>
          <p:cNvCxnSpPr/>
          <p:nvPr/>
        </p:nvCxnSpPr>
        <p:spPr>
          <a:xfrm>
            <a:off x="3349690" y="737118"/>
            <a:ext cx="3545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C5CB0F-E14F-3D1E-733E-A36C572E5AB7}"/>
              </a:ext>
            </a:extLst>
          </p:cNvPr>
          <p:cNvCxnSpPr/>
          <p:nvPr/>
        </p:nvCxnSpPr>
        <p:spPr>
          <a:xfrm>
            <a:off x="3349690" y="934342"/>
            <a:ext cx="3545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0159CD-9AF8-4A6B-9AB0-C75341262AD4}"/>
              </a:ext>
            </a:extLst>
          </p:cNvPr>
          <p:cNvCxnSpPr/>
          <p:nvPr/>
        </p:nvCxnSpPr>
        <p:spPr>
          <a:xfrm>
            <a:off x="7096937" y="737118"/>
            <a:ext cx="3545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409F77F-C208-B226-E856-8C450489A0A1}"/>
              </a:ext>
            </a:extLst>
          </p:cNvPr>
          <p:cNvSpPr/>
          <p:nvPr/>
        </p:nvSpPr>
        <p:spPr>
          <a:xfrm>
            <a:off x="7637929" y="934342"/>
            <a:ext cx="1116053" cy="24946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182F8-4983-928F-DE4F-B05B09577697}"/>
              </a:ext>
            </a:extLst>
          </p:cNvPr>
          <p:cNvSpPr txBox="1"/>
          <p:nvPr/>
        </p:nvSpPr>
        <p:spPr>
          <a:xfrm>
            <a:off x="448235" y="1488141"/>
            <a:ext cx="2160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different features that can be included or excluded from the previous Print options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F39F0-32E9-90C5-21E3-AF386CC6F5E5}"/>
              </a:ext>
            </a:extLst>
          </p:cNvPr>
          <p:cNvSpPr txBox="1"/>
          <p:nvPr/>
        </p:nvSpPr>
        <p:spPr>
          <a:xfrm>
            <a:off x="9054353" y="5463971"/>
            <a:ext cx="301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*If pop-ups are disables, printing will not function properly</a:t>
            </a:r>
          </a:p>
        </p:txBody>
      </p:sp>
    </p:spTree>
    <p:extLst>
      <p:ext uri="{BB962C8B-B14F-4D97-AF65-F5344CB8AC3E}">
        <p14:creationId xmlns:p14="http://schemas.microsoft.com/office/powerpoint/2010/main" val="1799423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3E35-B5CC-6DAE-3C25-204546A5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04414"/>
            <a:ext cx="10026650" cy="655637"/>
          </a:xfrm>
        </p:spPr>
        <p:txBody>
          <a:bodyPr/>
          <a:lstStyle/>
          <a:p>
            <a:r>
              <a:rPr lang="en-US" dirty="0"/>
              <a:t>download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9AB24E-1384-D979-56F0-0F046956F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86" r="1"/>
          <a:stretch/>
        </p:blipFill>
        <p:spPr>
          <a:xfrm>
            <a:off x="757769" y="1532162"/>
            <a:ext cx="10670112" cy="486857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1BE84-052C-36E8-1ED5-D086DB9E5A25}"/>
              </a:ext>
            </a:extLst>
          </p:cNvPr>
          <p:cNvSpPr/>
          <p:nvPr/>
        </p:nvSpPr>
        <p:spPr>
          <a:xfrm>
            <a:off x="2881105" y="1628416"/>
            <a:ext cx="326571" cy="292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CB7B3-7E20-CF7F-43C3-06A1E0115510}"/>
              </a:ext>
            </a:extLst>
          </p:cNvPr>
          <p:cNvSpPr txBox="1"/>
          <p:nvPr/>
        </p:nvSpPr>
        <p:spPr>
          <a:xfrm>
            <a:off x="1057835" y="941294"/>
            <a:ext cx="1004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Downloads a .jpg or .</a:t>
            </a:r>
            <a:r>
              <a:rPr lang="en-US" dirty="0" err="1"/>
              <a:t>png</a:t>
            </a:r>
            <a:r>
              <a:rPr lang="en-US" dirty="0"/>
              <a:t> of the screen extent of the map, nothing else.</a:t>
            </a:r>
          </a:p>
        </p:txBody>
      </p:sp>
    </p:spTree>
    <p:extLst>
      <p:ext uri="{BB962C8B-B14F-4D97-AF65-F5344CB8AC3E}">
        <p14:creationId xmlns:p14="http://schemas.microsoft.com/office/powerpoint/2010/main" val="180027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08516-8359-3A98-02D9-95ACC6BA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oblique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1B60-759C-BC29-5409-2CA7E336F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dirty="0"/>
              <a:t>Under the “More” tool</a:t>
            </a:r>
          </a:p>
          <a:p>
            <a:r>
              <a:rPr lang="en-US" dirty="0"/>
              <a:t>View of property from different aerial angles (“obliques”)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D9000E-708C-464D-A86F-4ABE391B6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337" y="0"/>
            <a:ext cx="720566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63055-E13E-0D1D-5EBF-EB071C34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262" y="209848"/>
            <a:ext cx="6113812" cy="2460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5CC0F-4859-6F96-BFB1-43B83831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261" y="3909527"/>
            <a:ext cx="3509671" cy="22583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7172B0-49A8-B125-2F52-E95ACC154858}"/>
              </a:ext>
            </a:extLst>
          </p:cNvPr>
          <p:cNvSpPr/>
          <p:nvPr/>
        </p:nvSpPr>
        <p:spPr>
          <a:xfrm>
            <a:off x="10103224" y="1102659"/>
            <a:ext cx="1353670" cy="32272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0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6E39-DDF3-2755-4198-E2504C21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2B425-D017-B59E-B970-932E841E8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Name, Property Address, and Parcel Number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Advanced 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Parcel range, Address, Municipality, TRS, Qtr. And Qtr. Qtr., Legals, Lot, Block, Acre range, Land Value range, Improvement Value range, Total Value range, and Fair Market Value range.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Autofill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All searches will autofill according to what is being typed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Ex. “Joh” will return John, Johnson, Johanson,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Ex. “123” will return Main St, 1</a:t>
            </a:r>
            <a:r>
              <a:rPr lang="en-US" baseline="30000" dirty="0"/>
              <a:t>st</a:t>
            </a:r>
            <a:r>
              <a:rPr lang="en-US" dirty="0"/>
              <a:t> St, 2</a:t>
            </a:r>
            <a:r>
              <a:rPr lang="en-US" baseline="30000" dirty="0"/>
              <a:t>nd</a:t>
            </a:r>
            <a:r>
              <a:rPr lang="en-US" dirty="0"/>
              <a:t> St, etc.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88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4C42-ED49-BEF5-3005-CB5CE137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Oblique imagery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9203A0-7015-3152-6BFC-B4F48B0C1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4" t="2364" r="1002" b="1943"/>
          <a:stretch/>
        </p:blipFill>
        <p:spPr>
          <a:xfrm>
            <a:off x="2276669" y="1884784"/>
            <a:ext cx="7623111" cy="380688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ABABBA-91E8-4C54-40D9-4B3682E7D80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704209" y="2396050"/>
            <a:ext cx="832803" cy="7820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CF55C8-EA8E-4244-4267-5329EA31A9D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704209" y="2396050"/>
            <a:ext cx="662473" cy="25384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10996F-F7B4-2639-6AD9-D7759650264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704209" y="2396050"/>
            <a:ext cx="1065885" cy="1660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FD0CCB-9963-CBDB-6478-D806DD2A61E7}"/>
              </a:ext>
            </a:extLst>
          </p:cNvPr>
          <p:cNvSpPr txBox="1"/>
          <p:nvPr/>
        </p:nvSpPr>
        <p:spPr>
          <a:xfrm>
            <a:off x="229424" y="2026718"/>
            <a:ext cx="1474785" cy="738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Change oblique view direction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676683-82A3-BE83-E55E-63855643213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704209" y="2396050"/>
            <a:ext cx="662473" cy="45797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63808A-97BA-7D10-77FF-C06DCA963B1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704209" y="2396050"/>
            <a:ext cx="985203" cy="4717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D39FEF-507F-B8D2-41EA-1599BD956A53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704209" y="3218329"/>
            <a:ext cx="662473" cy="23894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2E0C532-1A29-8E65-4725-9BE0BE0D72D7}"/>
              </a:ext>
            </a:extLst>
          </p:cNvPr>
          <p:cNvSpPr txBox="1"/>
          <p:nvPr/>
        </p:nvSpPr>
        <p:spPr>
          <a:xfrm>
            <a:off x="229424" y="2880197"/>
            <a:ext cx="1474785" cy="115416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Zoom In/Out</a:t>
            </a:r>
          </a:p>
          <a:p>
            <a:r>
              <a:rPr lang="en-US" sz="1100" dirty="0"/>
              <a:t>- There will also be an option to zoom to ‘Neighborhood’ and ‘Community’ levels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EC241E-F42A-389A-4778-F6CF06738E2F}"/>
              </a:ext>
            </a:extLst>
          </p:cNvPr>
          <p:cNvSpPr/>
          <p:nvPr/>
        </p:nvSpPr>
        <p:spPr>
          <a:xfrm>
            <a:off x="3342554" y="2384612"/>
            <a:ext cx="592952" cy="26528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21F17-DF17-B496-2B69-F4113BA9C72E}"/>
              </a:ext>
            </a:extLst>
          </p:cNvPr>
          <p:cNvSpPr txBox="1"/>
          <p:nvPr/>
        </p:nvSpPr>
        <p:spPr>
          <a:xfrm>
            <a:off x="229424" y="4149174"/>
            <a:ext cx="1474785" cy="181588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Move to more angles of the parcel by using the arrows. The North arrow will indicate the angle of the photo.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652A9C-687D-7EE6-8F1E-E7E6D9348607}"/>
              </a:ext>
            </a:extLst>
          </p:cNvPr>
          <p:cNvSpPr/>
          <p:nvPr/>
        </p:nvSpPr>
        <p:spPr>
          <a:xfrm>
            <a:off x="3935506" y="2384612"/>
            <a:ext cx="572460" cy="26528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D48D72-75D4-2FF2-64A6-5C757E916BEF}"/>
              </a:ext>
            </a:extLst>
          </p:cNvPr>
          <p:cNvSpPr txBox="1"/>
          <p:nvPr/>
        </p:nvSpPr>
        <p:spPr>
          <a:xfrm>
            <a:off x="10057065" y="2026718"/>
            <a:ext cx="1754680" cy="73866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Change the date to filter when the photos were taken.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25A810-45B9-7732-E1EF-E698EA240167}"/>
              </a:ext>
            </a:extLst>
          </p:cNvPr>
          <p:cNvSpPr/>
          <p:nvPr/>
        </p:nvSpPr>
        <p:spPr>
          <a:xfrm>
            <a:off x="4507966" y="2384612"/>
            <a:ext cx="189540" cy="2652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24AA74-05B7-D14C-99E1-8765D1A499EB}"/>
              </a:ext>
            </a:extLst>
          </p:cNvPr>
          <p:cNvSpPr/>
          <p:nvPr/>
        </p:nvSpPr>
        <p:spPr>
          <a:xfrm>
            <a:off x="4721837" y="2391747"/>
            <a:ext cx="189540" cy="26528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0B9374-B3B5-735C-B1F3-4188F3602576}"/>
              </a:ext>
            </a:extLst>
          </p:cNvPr>
          <p:cNvSpPr txBox="1"/>
          <p:nvPr/>
        </p:nvSpPr>
        <p:spPr>
          <a:xfrm>
            <a:off x="10072592" y="2880197"/>
            <a:ext cx="1739153" cy="73866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Select different layer to show in the view.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F363F8-1C0E-1CBA-2608-EE06ABAA5460}"/>
              </a:ext>
            </a:extLst>
          </p:cNvPr>
          <p:cNvSpPr txBox="1"/>
          <p:nvPr/>
        </p:nvSpPr>
        <p:spPr>
          <a:xfrm>
            <a:off x="10064828" y="3733676"/>
            <a:ext cx="1739153" cy="73866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Tools to identify with a point or a polygon.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345DE1-51A8-1618-6DDE-5313BAEBEA5E}"/>
              </a:ext>
            </a:extLst>
          </p:cNvPr>
          <p:cNvSpPr/>
          <p:nvPr/>
        </p:nvSpPr>
        <p:spPr>
          <a:xfrm>
            <a:off x="5091953" y="2384612"/>
            <a:ext cx="202344" cy="26528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1F35DA-8E09-22D3-B2D0-B450E2B6E457}"/>
              </a:ext>
            </a:extLst>
          </p:cNvPr>
          <p:cNvSpPr txBox="1"/>
          <p:nvPr/>
        </p:nvSpPr>
        <p:spPr>
          <a:xfrm>
            <a:off x="10072592" y="4587155"/>
            <a:ext cx="1739153" cy="52322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Export image to a pdf.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D4840-3A9A-19CE-4A0F-25A6D170C146}"/>
              </a:ext>
            </a:extLst>
          </p:cNvPr>
          <p:cNvSpPr/>
          <p:nvPr/>
        </p:nvSpPr>
        <p:spPr>
          <a:xfrm>
            <a:off x="5305824" y="2384612"/>
            <a:ext cx="202344" cy="26528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BD4DA3A-B9B5-E813-23B8-A06587DB2588}"/>
              </a:ext>
            </a:extLst>
          </p:cNvPr>
          <p:cNvSpPr txBox="1"/>
          <p:nvPr/>
        </p:nvSpPr>
        <p:spPr>
          <a:xfrm>
            <a:off x="10072592" y="5225190"/>
            <a:ext cx="1739153" cy="5232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Split screen to see two views at once.</a:t>
            </a:r>
          </a:p>
        </p:txBody>
      </p:sp>
    </p:spTree>
    <p:extLst>
      <p:ext uri="{BB962C8B-B14F-4D97-AF65-F5344CB8AC3E}">
        <p14:creationId xmlns:p14="http://schemas.microsoft.com/office/powerpoint/2010/main" val="3712704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F404-DEAD-4095-F208-D94C69FE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460731"/>
            <a:ext cx="10026650" cy="655637"/>
          </a:xfrm>
        </p:spPr>
        <p:txBody>
          <a:bodyPr/>
          <a:lstStyle/>
          <a:p>
            <a:r>
              <a:rPr lang="en-US" dirty="0"/>
              <a:t>Other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C7BC4-B697-4381-3FFE-76D925A5A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67" y="1324946"/>
            <a:ext cx="11784916" cy="179335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676EDD-600F-3F41-377F-0B9AB4A3BEC9}"/>
              </a:ext>
            </a:extLst>
          </p:cNvPr>
          <p:cNvSpPr/>
          <p:nvPr/>
        </p:nvSpPr>
        <p:spPr>
          <a:xfrm>
            <a:off x="206717" y="1712259"/>
            <a:ext cx="410547" cy="48409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27DB2-DD45-E3DD-A859-85420C4F03C4}"/>
              </a:ext>
            </a:extLst>
          </p:cNvPr>
          <p:cNvSpPr/>
          <p:nvPr/>
        </p:nvSpPr>
        <p:spPr>
          <a:xfrm>
            <a:off x="206716" y="2196353"/>
            <a:ext cx="410547" cy="29583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C9EAA0-D30A-D00A-86FA-54858B6EB6B4}"/>
              </a:ext>
            </a:extLst>
          </p:cNvPr>
          <p:cNvSpPr/>
          <p:nvPr/>
        </p:nvSpPr>
        <p:spPr>
          <a:xfrm>
            <a:off x="206717" y="2473551"/>
            <a:ext cx="410547" cy="29583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E0A37E-564D-1D26-2CA4-5BB337A9AD8D}"/>
              </a:ext>
            </a:extLst>
          </p:cNvPr>
          <p:cNvSpPr/>
          <p:nvPr/>
        </p:nvSpPr>
        <p:spPr>
          <a:xfrm>
            <a:off x="200367" y="2792506"/>
            <a:ext cx="410547" cy="25407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F1FF7F-C996-30AB-ED16-602448E0C85E}"/>
              </a:ext>
            </a:extLst>
          </p:cNvPr>
          <p:cNvSpPr txBox="1"/>
          <p:nvPr/>
        </p:nvSpPr>
        <p:spPr>
          <a:xfrm>
            <a:off x="200367" y="3545959"/>
            <a:ext cx="3698688" cy="53091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Zoom In/Out</a:t>
            </a:r>
          </a:p>
          <a:p>
            <a:r>
              <a:rPr lang="en-US" sz="1050" dirty="0"/>
              <a:t>               Can also use the scroll wheel on the mouse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1E917-C4D0-AF12-9ECA-FE997B03E529}"/>
              </a:ext>
            </a:extLst>
          </p:cNvPr>
          <p:cNvSpPr txBox="1"/>
          <p:nvPr/>
        </p:nvSpPr>
        <p:spPr>
          <a:xfrm>
            <a:off x="200367" y="4320404"/>
            <a:ext cx="3698688" cy="53091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Full Extent</a:t>
            </a:r>
          </a:p>
          <a:p>
            <a:r>
              <a:rPr lang="en-US" sz="1050" dirty="0"/>
              <a:t>               Zooms out to the full extent of Douglas County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002090-A5EA-D2AF-7CA2-EB3FEB82DDA8}"/>
              </a:ext>
            </a:extLst>
          </p:cNvPr>
          <p:cNvSpPr txBox="1"/>
          <p:nvPr/>
        </p:nvSpPr>
        <p:spPr>
          <a:xfrm>
            <a:off x="206717" y="5103106"/>
            <a:ext cx="3692338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Bookmarks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E2FC39-4FA2-5116-FCD2-3A252C992E7B}"/>
              </a:ext>
            </a:extLst>
          </p:cNvPr>
          <p:cNvSpPr txBox="1"/>
          <p:nvPr/>
        </p:nvSpPr>
        <p:spPr>
          <a:xfrm>
            <a:off x="200367" y="5724225"/>
            <a:ext cx="3692338" cy="36933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Find My Location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2BD22-5EA5-6058-CC98-E8764BE59435}"/>
              </a:ext>
            </a:extLst>
          </p:cNvPr>
          <p:cNvSpPr/>
          <p:nvPr/>
        </p:nvSpPr>
        <p:spPr>
          <a:xfrm>
            <a:off x="11525997" y="1324946"/>
            <a:ext cx="410547" cy="27077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13314-7ADF-D86F-EDD7-94DE244046C0}"/>
              </a:ext>
            </a:extLst>
          </p:cNvPr>
          <p:cNvSpPr/>
          <p:nvPr/>
        </p:nvSpPr>
        <p:spPr>
          <a:xfrm>
            <a:off x="11525997" y="1595718"/>
            <a:ext cx="410547" cy="27077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8B4A3-64E0-246C-A8DE-B0D0C728CB31}"/>
              </a:ext>
            </a:extLst>
          </p:cNvPr>
          <p:cNvSpPr txBox="1"/>
          <p:nvPr/>
        </p:nvSpPr>
        <p:spPr>
          <a:xfrm>
            <a:off x="7871012" y="3545959"/>
            <a:ext cx="4065532" cy="3693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Full Screen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CC7B-0478-E77F-8F14-C5AE6482F38A}"/>
              </a:ext>
            </a:extLst>
          </p:cNvPr>
          <p:cNvSpPr txBox="1"/>
          <p:nvPr/>
        </p:nvSpPr>
        <p:spPr>
          <a:xfrm>
            <a:off x="7871012" y="4205497"/>
            <a:ext cx="4065532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Slider</a:t>
            </a:r>
          </a:p>
        </p:txBody>
      </p:sp>
    </p:spTree>
    <p:extLst>
      <p:ext uri="{BB962C8B-B14F-4D97-AF65-F5344CB8AC3E}">
        <p14:creationId xmlns:p14="http://schemas.microsoft.com/office/powerpoint/2010/main" val="2715874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767C-704B-3EB8-F5DD-43B3F17A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 slider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37D72-4B16-4D09-2ABD-EF542EAE49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Quickly view changes in imagery year vs year</a:t>
            </a:r>
          </a:p>
          <a:p>
            <a:r>
              <a:rPr lang="en-US" dirty="0"/>
              <a:t>Slider allows for quick comparison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6CE6F-875B-CABF-66A4-4583374755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1214" y="3175568"/>
            <a:ext cx="7900631" cy="347578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A2774D-C8C8-1C41-8A71-E2F4517F8760}"/>
              </a:ext>
            </a:extLst>
          </p:cNvPr>
          <p:cNvSpPr/>
          <p:nvPr/>
        </p:nvSpPr>
        <p:spPr>
          <a:xfrm>
            <a:off x="11672596" y="3573624"/>
            <a:ext cx="270588" cy="2146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6DE6B-C378-1E91-0771-E5512A83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987"/>
            <a:ext cx="12192000" cy="5368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F44681-69D2-66F4-26F0-4CE6C2A31E7C}"/>
              </a:ext>
            </a:extLst>
          </p:cNvPr>
          <p:cNvCxnSpPr/>
          <p:nvPr/>
        </p:nvCxnSpPr>
        <p:spPr>
          <a:xfrm flipV="1">
            <a:off x="1642188" y="3312367"/>
            <a:ext cx="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319B12-7C6D-18E9-BECC-2D1AC58C9BCD}"/>
              </a:ext>
            </a:extLst>
          </p:cNvPr>
          <p:cNvCxnSpPr/>
          <p:nvPr/>
        </p:nvCxnSpPr>
        <p:spPr>
          <a:xfrm flipV="1">
            <a:off x="11575082" y="2236602"/>
            <a:ext cx="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2BF15C7-7E40-FD12-F42E-B51FD7FDD11E}"/>
              </a:ext>
            </a:extLst>
          </p:cNvPr>
          <p:cNvSpPr/>
          <p:nvPr/>
        </p:nvSpPr>
        <p:spPr>
          <a:xfrm>
            <a:off x="10945908" y="1694329"/>
            <a:ext cx="1174374" cy="54227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ED6FF6-7457-DFF9-53BD-337693F71211}"/>
              </a:ext>
            </a:extLst>
          </p:cNvPr>
          <p:cNvSpPr/>
          <p:nvPr/>
        </p:nvSpPr>
        <p:spPr>
          <a:xfrm>
            <a:off x="1174377" y="2770094"/>
            <a:ext cx="1541927" cy="54227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B03C06-B2C4-25BB-1C78-F130E43ECEE1}"/>
              </a:ext>
            </a:extLst>
          </p:cNvPr>
          <p:cNvCxnSpPr/>
          <p:nvPr/>
        </p:nvCxnSpPr>
        <p:spPr>
          <a:xfrm>
            <a:off x="6096000" y="3666565"/>
            <a:ext cx="1004047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606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D800-C41D-0CF3-7DA4-1F8F4BB22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83450"/>
            <a:ext cx="10026650" cy="655637"/>
          </a:xfrm>
        </p:spPr>
        <p:txBody>
          <a:bodyPr/>
          <a:lstStyle/>
          <a:p>
            <a:r>
              <a:rPr lang="en-US" dirty="0"/>
              <a:t>bookmarks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5CBA9-0487-723A-2306-090827AD8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127" y="1476376"/>
            <a:ext cx="11965396" cy="53816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EC5C6A-4FAB-EF23-257A-7E205F2C3741}"/>
              </a:ext>
            </a:extLst>
          </p:cNvPr>
          <p:cNvSpPr/>
          <p:nvPr/>
        </p:nvSpPr>
        <p:spPr>
          <a:xfrm>
            <a:off x="1235299" y="2923632"/>
            <a:ext cx="299495" cy="24957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624A01-9695-D77F-6FFB-108018DDC904}"/>
              </a:ext>
            </a:extLst>
          </p:cNvPr>
          <p:cNvSpPr/>
          <p:nvPr/>
        </p:nvSpPr>
        <p:spPr>
          <a:xfrm>
            <a:off x="1235299" y="3441854"/>
            <a:ext cx="1294577" cy="78745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9464C0-2309-A8A1-23D9-FAC9F142BE92}"/>
              </a:ext>
            </a:extLst>
          </p:cNvPr>
          <p:cNvCxnSpPr/>
          <p:nvPr/>
        </p:nvCxnSpPr>
        <p:spPr>
          <a:xfrm flipH="1">
            <a:off x="1636057" y="3260167"/>
            <a:ext cx="493059" cy="4706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01BFFC-C736-6B3E-A468-C7350CC6E7E0}"/>
              </a:ext>
            </a:extLst>
          </p:cNvPr>
          <p:cNvCxnSpPr/>
          <p:nvPr/>
        </p:nvCxnSpPr>
        <p:spPr>
          <a:xfrm flipH="1">
            <a:off x="2375647" y="3549652"/>
            <a:ext cx="493059" cy="47064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2C7122-0813-294C-50EC-487D60B76981}"/>
              </a:ext>
            </a:extLst>
          </p:cNvPr>
          <p:cNvSpPr txBox="1"/>
          <p:nvPr/>
        </p:nvSpPr>
        <p:spPr>
          <a:xfrm>
            <a:off x="546847" y="690282"/>
            <a:ext cx="110714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 a name, saves the screen extent as the bookmark, click on the name of the bookmark to return to this 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Bookmarks stay after closing the browser.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8BD77B-46F0-4582-96B8-C4C35E34BB50}"/>
              </a:ext>
            </a:extLst>
          </p:cNvPr>
          <p:cNvCxnSpPr/>
          <p:nvPr/>
        </p:nvCxnSpPr>
        <p:spPr>
          <a:xfrm>
            <a:off x="941294" y="972408"/>
            <a:ext cx="1141673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59AE38-1EB2-A78B-89D8-F0BD424C5B63}"/>
              </a:ext>
            </a:extLst>
          </p:cNvPr>
          <p:cNvCxnSpPr/>
          <p:nvPr/>
        </p:nvCxnSpPr>
        <p:spPr>
          <a:xfrm>
            <a:off x="7046259" y="972408"/>
            <a:ext cx="20439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DF57A-7C53-2486-0F86-0CEE64C5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862151"/>
            <a:ext cx="6120000" cy="1009486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Basic features: Map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8F98D-C4C8-0267-3F65-88C6AC42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2759076"/>
            <a:ext cx="7642948" cy="36417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Base layers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Addresses, roads, Lakes, Rivers and streams, cities, villages, towns,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Other Layer 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Old Annotations, Survey Layers, Land Use, Land Conservation, Utilities, Political, Recreation, Hunting, Elevation, Imagery, ESRI basemaps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Legend tab displays how each layer is symbolized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Pin on a map">
            <a:extLst>
              <a:ext uri="{FF2B5EF4-FFF2-40B4-BE49-F238E27FC236}">
                <a16:creationId xmlns:a16="http://schemas.microsoft.com/office/drawing/2014/main" id="{581F6D7B-E786-80BA-028A-B545A4998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37" r="14086" b="-1"/>
          <a:stretch/>
        </p:blipFill>
        <p:spPr>
          <a:xfrm>
            <a:off x="8789437" y="10"/>
            <a:ext cx="3402563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3446F-2EDF-CDFE-EBBA-02D77CD96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88" b="61160"/>
          <a:stretch/>
        </p:blipFill>
        <p:spPr>
          <a:xfrm>
            <a:off x="6924092" y="650358"/>
            <a:ext cx="1520112" cy="21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6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6CD6-4E30-E922-CA20-46614EB3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BD186-C967-8586-7188-CA115203A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2492" y="1141027"/>
            <a:ext cx="3663320" cy="23252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82490-BAFF-BA15-C7B0-6765B2C29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layers don’t appear until zoomed into a certain extent.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mark will turn fully black if the layer is visible immediately. Otherwise, the check marks is dull grey.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B62A7-E3CF-D779-7C37-F3FEF1789458}"/>
              </a:ext>
            </a:extLst>
          </p:cNvPr>
          <p:cNvSpPr txBox="1"/>
          <p:nvPr/>
        </p:nvSpPr>
        <p:spPr>
          <a:xfrm>
            <a:off x="7022492" y="4374776"/>
            <a:ext cx="3663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“Rivers and Streams” and “Cities” are currently visible on the map.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“Parcels” and “Parcel Numbers” are not visible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7590D6-63B3-A708-CDC2-A6A7313A6AE7}"/>
              </a:ext>
            </a:extLst>
          </p:cNvPr>
          <p:cNvCxnSpPr/>
          <p:nvPr/>
        </p:nvCxnSpPr>
        <p:spPr>
          <a:xfrm>
            <a:off x="6212541" y="2483224"/>
            <a:ext cx="14253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B57342-791D-839A-41C0-5AF1C49D86C5}"/>
              </a:ext>
            </a:extLst>
          </p:cNvPr>
          <p:cNvCxnSpPr/>
          <p:nvPr/>
        </p:nvCxnSpPr>
        <p:spPr>
          <a:xfrm>
            <a:off x="6212541" y="1407459"/>
            <a:ext cx="142538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CA80A1-A77C-702A-C1E8-87255139F76E}"/>
              </a:ext>
            </a:extLst>
          </p:cNvPr>
          <p:cNvCxnSpPr/>
          <p:nvPr/>
        </p:nvCxnSpPr>
        <p:spPr>
          <a:xfrm>
            <a:off x="6212541" y="3218330"/>
            <a:ext cx="142538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62EDB5E-A878-C821-65AA-05A2A3DB9A8A}"/>
              </a:ext>
            </a:extLst>
          </p:cNvPr>
          <p:cNvSpPr/>
          <p:nvPr/>
        </p:nvSpPr>
        <p:spPr>
          <a:xfrm>
            <a:off x="7377953" y="4374776"/>
            <a:ext cx="3307859" cy="86061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8804FE-F12F-90D5-530F-FC65D127C26F}"/>
              </a:ext>
            </a:extLst>
          </p:cNvPr>
          <p:cNvSpPr/>
          <p:nvPr/>
        </p:nvSpPr>
        <p:spPr>
          <a:xfrm>
            <a:off x="7377953" y="5235388"/>
            <a:ext cx="3307859" cy="7530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4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22D0-4826-7211-34E6-B8132820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Symbology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B698C-8A05-7337-DB97-72254D163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Editable symbology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Customize the color scheme to</a:t>
            </a:r>
          </a:p>
          <a:p>
            <a:pPr lvl="1"/>
            <a:r>
              <a:rPr lang="en-US" dirty="0"/>
              <a:t> what works best for you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Saves after leaving the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C787F-9EB6-C9EA-6ABE-14805D04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292" y="579437"/>
            <a:ext cx="1209675" cy="10191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6B888B-0163-9956-80E7-F2AB8C81D675}"/>
              </a:ext>
            </a:extLst>
          </p:cNvPr>
          <p:cNvSpPr/>
          <p:nvPr/>
        </p:nvSpPr>
        <p:spPr>
          <a:xfrm>
            <a:off x="6974541" y="815788"/>
            <a:ext cx="295835" cy="35858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9AAF4-9A28-7767-BA60-A534B5DC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5" y="1916486"/>
            <a:ext cx="5562600" cy="40100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74A34A-C820-BB13-F83E-9DC760BDDC06}"/>
              </a:ext>
            </a:extLst>
          </p:cNvPr>
          <p:cNvCxnSpPr>
            <a:cxnSpLocks/>
          </p:cNvCxnSpPr>
          <p:nvPr/>
        </p:nvCxnSpPr>
        <p:spPr>
          <a:xfrm flipV="1">
            <a:off x="6633882" y="1089025"/>
            <a:ext cx="340659" cy="104457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568E06-B2CC-779A-C059-DA4D1C1FC4B6}"/>
              </a:ext>
            </a:extLst>
          </p:cNvPr>
          <p:cNvCxnSpPr>
            <a:cxnSpLocks/>
          </p:cNvCxnSpPr>
          <p:nvPr/>
        </p:nvCxnSpPr>
        <p:spPr>
          <a:xfrm>
            <a:off x="7270376" y="1174376"/>
            <a:ext cx="1380565" cy="200809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49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D3D3-468D-3C73-CC0E-DCD1E9DF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6034-FB87-1D4E-6C3A-F7EE0A54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893" y="1666875"/>
            <a:ext cx="10026650" cy="39782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Selectable Layers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Appear in blue font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Grey background when activated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Only one activated layer at a time</a:t>
            </a:r>
          </a:p>
        </p:txBody>
      </p:sp>
      <p:pic>
        <p:nvPicPr>
          <p:cNvPr id="5" name="Picture 4" descr="A screenshot of a checklist&#10;&#10;Description automatically generated">
            <a:extLst>
              <a:ext uri="{FF2B5EF4-FFF2-40B4-BE49-F238E27FC236}">
                <a16:creationId xmlns:a16="http://schemas.microsoft.com/office/drawing/2014/main" id="{A3DB35B9-1132-0302-94BA-075D423D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19" y="0"/>
            <a:ext cx="2308074" cy="6867234"/>
          </a:xfrm>
          <a:prstGeom prst="rect">
            <a:avLst/>
          </a:prstGeom>
        </p:spPr>
      </p:pic>
      <p:pic>
        <p:nvPicPr>
          <p:cNvPr id="7" name="Picture 6" descr="A screenshot of a checklist&#10;&#10;Description automatically generated">
            <a:extLst>
              <a:ext uri="{FF2B5EF4-FFF2-40B4-BE49-F238E27FC236}">
                <a16:creationId xmlns:a16="http://schemas.microsoft.com/office/drawing/2014/main" id="{5EC04444-6D04-B28A-03ED-26BDCD58B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86" y="8965"/>
            <a:ext cx="2326914" cy="6867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F8640C-4D6E-4A6F-2EFA-8628D58DE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81" y="3545633"/>
            <a:ext cx="6387365" cy="33123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02A09F-AEAC-F783-0B99-8E467734CF8C}"/>
              </a:ext>
            </a:extLst>
          </p:cNvPr>
          <p:cNvCxnSpPr>
            <a:cxnSpLocks/>
          </p:cNvCxnSpPr>
          <p:nvPr/>
        </p:nvCxnSpPr>
        <p:spPr>
          <a:xfrm>
            <a:off x="1452282" y="2913529"/>
            <a:ext cx="375621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C2D1B68-DAFB-86CF-7C2C-A4918CF6776B}"/>
              </a:ext>
            </a:extLst>
          </p:cNvPr>
          <p:cNvSpPr/>
          <p:nvPr/>
        </p:nvSpPr>
        <p:spPr>
          <a:xfrm>
            <a:off x="10470776" y="2554941"/>
            <a:ext cx="1686842" cy="35858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2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0AB15-10A5-407A-37B3-6474F50B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29" y="107208"/>
            <a:ext cx="61200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Selectable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451A2-EEB6-E1DF-BA3C-1291D7FE2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7" b="21757"/>
          <a:stretch/>
        </p:blipFill>
        <p:spPr>
          <a:xfrm>
            <a:off x="7774750" y="0"/>
            <a:ext cx="3870969" cy="6857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475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24D10-D4A0-73EE-AE23-9C22680B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74" y="1074816"/>
            <a:ext cx="6121400" cy="3009899"/>
          </a:xfrm>
        </p:spPr>
        <p:txBody>
          <a:bodyPr>
            <a:normAutofit/>
          </a:bodyPr>
          <a:lstStyle/>
          <a:p>
            <a:r>
              <a:rPr lang="en-US" dirty="0"/>
              <a:t>Selected layers allow you to selected the features in that layer on the map</a:t>
            </a:r>
          </a:p>
          <a:p>
            <a:r>
              <a:rPr lang="en-US" dirty="0"/>
              <a:t>Returns information in that layer when selected on the map</a:t>
            </a:r>
          </a:p>
          <a:p>
            <a:r>
              <a:rPr lang="en-US" dirty="0"/>
              <a:t>Parcels is selected, the parcel selected is highlighted, info of the parcel is displayed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FB662-B45B-88E3-CBEF-DDF8D7BA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07" y="3547575"/>
            <a:ext cx="638916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5A0C-AB43-DC94-42F2-4AAB368D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AD7DBF-F86B-3F8E-4CF2-1D7F6B83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739" y="662475"/>
            <a:ext cx="11545025" cy="60022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DC60D-EA02-B994-FCB0-EB62FFB74572}"/>
              </a:ext>
            </a:extLst>
          </p:cNvPr>
          <p:cNvSpPr txBox="1"/>
          <p:nvPr/>
        </p:nvSpPr>
        <p:spPr>
          <a:xfrm>
            <a:off x="373224" y="167951"/>
            <a:ext cx="114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layer is activated, new info is displayed when selected.</a:t>
            </a:r>
          </a:p>
        </p:txBody>
      </p:sp>
    </p:spTree>
    <p:extLst>
      <p:ext uri="{BB962C8B-B14F-4D97-AF65-F5344CB8AC3E}">
        <p14:creationId xmlns:p14="http://schemas.microsoft.com/office/powerpoint/2010/main" val="3144280735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LightSeedRightStep">
      <a:dk1>
        <a:srgbClr val="000000"/>
      </a:dk1>
      <a:lt1>
        <a:srgbClr val="FFFFFF"/>
      </a:lt1>
      <a:dk2>
        <a:srgbClr val="3C3122"/>
      </a:dk2>
      <a:lt2>
        <a:srgbClr val="E2E7E8"/>
      </a:lt2>
      <a:accent1>
        <a:srgbClr val="CC958B"/>
      </a:accent1>
      <a:accent2>
        <a:srgbClr val="BF9C6E"/>
      </a:accent2>
      <a:accent3>
        <a:srgbClr val="A7A674"/>
      </a:accent3>
      <a:accent4>
        <a:srgbClr val="90AB68"/>
      </a:accent4>
      <a:accent5>
        <a:srgbClr val="82AD79"/>
      </a:accent5>
      <a:accent6>
        <a:srgbClr val="6DB37E"/>
      </a:accent6>
      <a:hlink>
        <a:srgbClr val="5A8B95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425D291D19442BC10950EE2A428C9" ma:contentTypeVersion="0" ma:contentTypeDescription="Create a new document." ma:contentTypeScope="" ma:versionID="5f951e29ae9b7304e8f0fd2b2afe001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db822c3b3a3b0555a241b1296d56f6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5397DD-4C75-493F-A6C4-11FA3F87F9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0B27F6-6E5A-4773-A5F9-EC1708AD2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9BFE8AB-8E25-4C99-8F7A-3211F41054C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1310</Words>
  <Application>Microsoft Office PowerPoint</Application>
  <PresentationFormat>Widescreen</PresentationFormat>
  <Paragraphs>159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Arial</vt:lpstr>
      <vt:lpstr>Avenir Next LT Pro Light</vt:lpstr>
      <vt:lpstr>Rockwell Nova Light</vt:lpstr>
      <vt:lpstr>Wingdings</vt:lpstr>
      <vt:lpstr>LeafVTI</vt:lpstr>
      <vt:lpstr>Douglas County Web Mapping - Beacon -</vt:lpstr>
      <vt:lpstr>Table of contents</vt:lpstr>
      <vt:lpstr>Basic features</vt:lpstr>
      <vt:lpstr>Basic features: Map</vt:lpstr>
      <vt:lpstr>Visibility</vt:lpstr>
      <vt:lpstr>Symbology settings</vt:lpstr>
      <vt:lpstr>layers</vt:lpstr>
      <vt:lpstr>Selectable layers</vt:lpstr>
      <vt:lpstr>PowerPoint Presentation</vt:lpstr>
      <vt:lpstr>report</vt:lpstr>
      <vt:lpstr>PowerPoint Presentation</vt:lpstr>
      <vt:lpstr>PowerPoint Presentation</vt:lpstr>
      <vt:lpstr>surveys</vt:lpstr>
      <vt:lpstr>Csm and mos</vt:lpstr>
      <vt:lpstr>Toolbar</vt:lpstr>
      <vt:lpstr>Draw and measure</vt:lpstr>
      <vt:lpstr>PowerPoint Presentation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</vt:lpstr>
      <vt:lpstr>print</vt:lpstr>
      <vt:lpstr>PowerPoint Presentation</vt:lpstr>
      <vt:lpstr>download</vt:lpstr>
      <vt:lpstr>oblique</vt:lpstr>
      <vt:lpstr>Oblique imagery</vt:lpstr>
      <vt:lpstr>Other tools</vt:lpstr>
      <vt:lpstr>Imagery slider</vt:lpstr>
      <vt:lpstr>PowerPoint Presentation</vt:lpstr>
      <vt:lpstr>bookmarks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Douglas County Web Mapping Beacon</dc:title>
  <dc:creator>Lundgren, Nick</dc:creator>
  <cp:lastModifiedBy>Lundgren, Nick</cp:lastModifiedBy>
  <cp:revision>35</cp:revision>
  <dcterms:created xsi:type="dcterms:W3CDTF">2024-01-04T15:27:39Z</dcterms:created>
  <dcterms:modified xsi:type="dcterms:W3CDTF">2024-03-14T16:02:23Z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0x010100607425D291D19442BC10950EE2A428C9</vt:lpwstr>
  </property>
</Properties>
</file>