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66" r:id="rId3"/>
    <p:sldId id="275" r:id="rId4"/>
    <p:sldId id="277" r:id="rId5"/>
    <p:sldId id="278" r:id="rId6"/>
    <p:sldId id="313" r:id="rId7"/>
    <p:sldId id="279" r:id="rId8"/>
    <p:sldId id="280" r:id="rId9"/>
    <p:sldId id="281" r:id="rId10"/>
    <p:sldId id="311" r:id="rId11"/>
    <p:sldId id="265" r:id="rId12"/>
    <p:sldId id="273" r:id="rId13"/>
    <p:sldId id="257" r:id="rId14"/>
    <p:sldId id="308" r:id="rId15"/>
    <p:sldId id="284" r:id="rId16"/>
    <p:sldId id="309" r:id="rId17"/>
    <p:sldId id="314" r:id="rId18"/>
    <p:sldId id="286" r:id="rId19"/>
    <p:sldId id="310" r:id="rId20"/>
    <p:sldId id="315" r:id="rId21"/>
    <p:sldId id="285" r:id="rId22"/>
    <p:sldId id="283" r:id="rId23"/>
    <p:sldId id="290" r:id="rId24"/>
    <p:sldId id="288" r:id="rId25"/>
    <p:sldId id="292" r:id="rId26"/>
    <p:sldId id="287" r:id="rId27"/>
    <p:sldId id="295" r:id="rId28"/>
    <p:sldId id="296" r:id="rId29"/>
    <p:sldId id="298" r:id="rId30"/>
    <p:sldId id="300" r:id="rId31"/>
    <p:sldId id="301" r:id="rId32"/>
    <p:sldId id="302" r:id="rId33"/>
    <p:sldId id="303" r:id="rId34"/>
    <p:sldId id="304" r:id="rId35"/>
    <p:sldId id="305" r:id="rId36"/>
    <p:sldId id="312" r:id="rId37"/>
    <p:sldId id="274" r:id="rId38"/>
    <p:sldId id="293" r:id="rId39"/>
    <p:sldId id="291" r:id="rId40"/>
    <p:sldId id="307" r:id="rId41"/>
    <p:sldId id="282" r:id="rId42"/>
  </p:sldIdLst>
  <p:sldSz cx="9144000" cy="6858000" type="screen4x3"/>
  <p:notesSz cx="6996113" cy="92821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1" autoAdjust="0"/>
    <p:restoredTop sz="94660" autoAdjust="0"/>
  </p:normalViewPr>
  <p:slideViewPr>
    <p:cSldViewPr>
      <p:cViewPr varScale="1">
        <p:scale>
          <a:sx n="107" d="100"/>
          <a:sy n="107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9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1953" cy="46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80" tIns="46491" rIns="92980" bIns="46491" numCol="1" anchor="t" anchorCtr="0" compatLnSpc="1">
            <a:prstTxWarp prst="textNoShape">
              <a:avLst/>
            </a:prstTxWarp>
          </a:bodyPr>
          <a:lstStyle>
            <a:lvl1pPr defTabSz="914114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62642" y="0"/>
            <a:ext cx="3031953" cy="46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80" tIns="46491" rIns="92980" bIns="46491" numCol="1" anchor="t" anchorCtr="0" compatLnSpc="1">
            <a:prstTxWarp prst="textNoShape">
              <a:avLst/>
            </a:prstTxWarp>
          </a:bodyPr>
          <a:lstStyle>
            <a:lvl1pPr algn="r" defTabSz="914114" eaLnBrk="0" hangingPunct="0">
              <a:defRPr sz="1200"/>
            </a:lvl1pPr>
          </a:lstStyle>
          <a:p>
            <a:pPr>
              <a:defRPr/>
            </a:pPr>
            <a:fld id="{E530BB45-8238-4AB7-A9C3-5F58043889DD}" type="datetimeFigureOut">
              <a:rPr lang="en-US"/>
              <a:pPr>
                <a:defRPr/>
              </a:pPr>
              <a:t>3/30/2011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17087"/>
            <a:ext cx="3031953" cy="46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80" tIns="46491" rIns="92980" bIns="46491" numCol="1" anchor="b" anchorCtr="0" compatLnSpc="1">
            <a:prstTxWarp prst="textNoShape">
              <a:avLst/>
            </a:prstTxWarp>
          </a:bodyPr>
          <a:lstStyle>
            <a:lvl1pPr defTabSz="914114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62642" y="8817087"/>
            <a:ext cx="3031953" cy="46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80" tIns="46491" rIns="92980" bIns="46491" numCol="1" anchor="b" anchorCtr="0" compatLnSpc="1">
            <a:prstTxWarp prst="textNoShape">
              <a:avLst/>
            </a:prstTxWarp>
          </a:bodyPr>
          <a:lstStyle>
            <a:lvl1pPr algn="r" defTabSz="914114" eaLnBrk="0" hangingPunct="0">
              <a:defRPr sz="1200"/>
            </a:lvl1pPr>
          </a:lstStyle>
          <a:p>
            <a:pPr>
              <a:defRPr/>
            </a:pPr>
            <a:fld id="{25FD8B9C-74FA-4504-8BBE-2CDCDD498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317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1953" cy="465027"/>
          </a:xfrm>
          <a:prstGeom prst="rect">
            <a:avLst/>
          </a:prstGeom>
        </p:spPr>
        <p:txBody>
          <a:bodyPr vert="horz" lIns="91253" tIns="45627" rIns="91253" bIns="45627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2642" y="0"/>
            <a:ext cx="3031953" cy="465027"/>
          </a:xfrm>
          <a:prstGeom prst="rect">
            <a:avLst/>
          </a:prstGeom>
        </p:spPr>
        <p:txBody>
          <a:bodyPr vert="horz" lIns="91253" tIns="45627" rIns="91253" bIns="45627" rtlCol="0"/>
          <a:lstStyle>
            <a:lvl1pPr algn="r">
              <a:defRPr sz="1200" smtClean="0"/>
            </a:lvl1pPr>
          </a:lstStyle>
          <a:p>
            <a:pPr>
              <a:defRPr/>
            </a:pPr>
            <a:fld id="{76ED9673-1558-4A25-B22D-0FD83C0E74F9}" type="datetimeFigureOut">
              <a:rPr lang="en-US"/>
              <a:pPr>
                <a:defRPr/>
              </a:pPr>
              <a:t>3/30/2011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5325"/>
            <a:ext cx="4640263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53" tIns="45627" rIns="91253" bIns="4562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916" y="4409311"/>
            <a:ext cx="5596283" cy="4177565"/>
          </a:xfrm>
          <a:prstGeom prst="rect">
            <a:avLst/>
          </a:prstGeom>
        </p:spPr>
        <p:txBody>
          <a:bodyPr vert="horz" lIns="91253" tIns="45627" rIns="91253" bIns="45627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5552"/>
            <a:ext cx="3031953" cy="465027"/>
          </a:xfrm>
          <a:prstGeom prst="rect">
            <a:avLst/>
          </a:prstGeom>
        </p:spPr>
        <p:txBody>
          <a:bodyPr vert="horz" lIns="91253" tIns="45627" rIns="91253" bIns="45627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2642" y="8815552"/>
            <a:ext cx="3031953" cy="465027"/>
          </a:xfrm>
          <a:prstGeom prst="rect">
            <a:avLst/>
          </a:prstGeom>
        </p:spPr>
        <p:txBody>
          <a:bodyPr vert="horz" lIns="91253" tIns="45627" rIns="91253" bIns="45627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17062BE-CE62-48D8-80B9-3D10D6E76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242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DA6575-9839-4C71-9E69-E094631BC7EA}" type="slidenum">
              <a:rPr lang="en-US"/>
              <a:pPr/>
              <a:t>4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A928523-52FF-4348-A64C-B56ECF93F9D2}" type="slidenum">
              <a:rPr lang="en-US"/>
              <a:pPr/>
              <a:t>29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E6450A-4FE7-44A7-B872-C57100A98210}" type="slidenum">
              <a:rPr lang="en-US"/>
              <a:pPr/>
              <a:t>30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C4C8DA-5206-461C-8709-766B953BE3AC}" type="slidenum">
              <a:rPr lang="en-US"/>
              <a:pPr/>
              <a:t>31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0ED7B4-1B5B-44DE-865F-A9CEC67FB067}" type="slidenum">
              <a:rPr lang="en-US"/>
              <a:pPr/>
              <a:t>32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34BBA1-3B14-4F0B-9253-8DE33F74E828}" type="slidenum">
              <a:rPr lang="en-US"/>
              <a:pPr/>
              <a:t>33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D1A513B-40D3-41DA-A2DB-CB75C023EDAE}" type="slidenum">
              <a:rPr lang="en-US"/>
              <a:pPr/>
              <a:t>34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FF75B7-2697-4E60-80C9-E5C4E786923E}" type="slidenum">
              <a:rPr lang="en-US"/>
              <a:pPr/>
              <a:t>35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790BC7-EDC3-44FA-9997-0D81BA78D985}" type="slidenum">
              <a:rPr lang="en-US"/>
              <a:pPr/>
              <a:t>36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D72889-899A-4B66-B82B-0CB136237FE3}" type="slidenum">
              <a:rPr lang="en-US"/>
              <a:pPr/>
              <a:t>38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B69163-D258-42E9-9269-72E0F6D0326C}" type="slidenum">
              <a:rPr lang="en-US"/>
              <a:pPr/>
              <a:t>39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1C2CDD7-B9FF-4936-8E55-0E420255DC8C}" type="slidenum">
              <a:rPr lang="en-US"/>
              <a:pPr/>
              <a:t>5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0167333-4F75-44C1-B779-7FA20225A715}" type="slidenum">
              <a:rPr lang="en-US"/>
              <a:pPr/>
              <a:t>40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7812F29-4367-4549-B2E4-B2D1D083BA66}" type="slidenum">
              <a:rPr lang="en-US"/>
              <a:pPr/>
              <a:t>41</a:t>
            </a:fld>
            <a:endParaRPr 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DA6575-9839-4C71-9E69-E094631BC7EA}" type="slidenum">
              <a:rPr lang="en-US"/>
              <a:pPr/>
              <a:t>6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AABCCF-16E6-4ED3-B859-595127DCD0FC}" type="slidenum">
              <a:rPr lang="en-US"/>
              <a:pPr/>
              <a:t>7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4A41C1-60DA-4783-BA6E-167413BD2E16}" type="slidenum">
              <a:rPr lang="en-US"/>
              <a:pPr/>
              <a:t>8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606981-066C-4988-BDF0-467BE9D9E21A}" type="slidenum">
              <a:rPr lang="en-US"/>
              <a:pPr/>
              <a:t>9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7B84246-031E-42FB-986C-46A6DBA6B9D0}" type="slidenum">
              <a:rPr lang="en-US"/>
              <a:pPr/>
              <a:t>10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ED3BA7-1DA1-4DC2-AF9C-843713A02AD6}" type="slidenum">
              <a:rPr lang="en-US"/>
              <a:pPr/>
              <a:t>27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9758C5-9D80-40F3-83C7-B2C19E28E87B}" type="slidenum">
              <a:rPr lang="en-US"/>
              <a:pPr/>
              <a:t>28</a:t>
            </a:fld>
            <a:endParaRPr 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41661-2146-4776-9301-F2AF255A7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C6FB1-99EC-4A93-A52E-F2CF7B1D3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DB1B6-824E-4E38-B3F8-0092A3373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54AE0-E106-4677-808E-01CD205E9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53BA5-1F76-4C72-B140-866632679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40E05-A359-4CE9-8CB5-8D53C1E89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4815C-E211-47E2-96E5-D3949DEDE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2A63D-1ABB-458F-8FB1-C02405A9C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A91F8-E904-47EB-828A-49ABCA87C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6F929-9DBC-4678-83F4-700FF76F5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19419-D5B1-4A70-9795-7BE8FB06F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FEA47-41C2-4510-BB8B-219CB6409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0F92E9C-1895-401B-9502-ECFD55371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0" r:id="rId2"/>
    <p:sldLayoutId id="2147483832" r:id="rId3"/>
    <p:sldLayoutId id="2147483829" r:id="rId4"/>
    <p:sldLayoutId id="2147483828" r:id="rId5"/>
    <p:sldLayoutId id="2147483827" r:id="rId6"/>
    <p:sldLayoutId id="2147483833" r:id="rId7"/>
    <p:sldLayoutId id="2147483834" r:id="rId8"/>
    <p:sldLayoutId id="2147483835" r:id="rId9"/>
    <p:sldLayoutId id="2147483826" r:id="rId10"/>
    <p:sldLayoutId id="2147483836" r:id="rId11"/>
    <p:sldLayoutId id="214748383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sgwarchives.net/wi/douglas.htm" TargetMode="External"/><Relationship Id="rId3" Type="http://schemas.openxmlformats.org/officeDocument/2006/relationships/hyperlink" Target="http://www.wigenweb.org/" TargetMode="External"/><Relationship Id="rId7" Type="http://schemas.openxmlformats.org/officeDocument/2006/relationships/hyperlink" Target="http://www.usgwarchives.net/wi/cemetery/douglas.html" TargetMode="External"/><Relationship Id="rId12" Type="http://schemas.openxmlformats.org/officeDocument/2006/relationships/image" Target="../media/image10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NULL" TargetMode="External"/><Relationship Id="rId11" Type="http://schemas.openxmlformats.org/officeDocument/2006/relationships/image" Target="../media/image101.jpeg"/><Relationship Id="rId5" Type="http://schemas.openxmlformats.org/officeDocument/2006/relationships/hyperlink" Target="http://douglasco.mapping-online.com/DouglasCoWi/default.htm" TargetMode="External"/><Relationship Id="rId10" Type="http://schemas.openxmlformats.org/officeDocument/2006/relationships/hyperlink" Target="http://genealogytrails.com/wis/" TargetMode="External"/><Relationship Id="rId4" Type="http://schemas.openxmlformats.org/officeDocument/2006/relationships/hyperlink" Target="http://www.topographix.com/" TargetMode="External"/><Relationship Id="rId9" Type="http://schemas.openxmlformats.org/officeDocument/2006/relationships/hyperlink" Target="http://www.interment.net/us/wi/index.htm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veterans@douglascountywi.or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tiff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3905250"/>
            <a:ext cx="3702050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779588"/>
          </a:xfrm>
        </p:spPr>
        <p:txBody>
          <a:bodyPr/>
          <a:lstStyle/>
          <a:p>
            <a:r>
              <a:rPr lang="en-US" smtClean="0"/>
              <a:t>Douglas County Cemetery Modernization and Inventory</a:t>
            </a:r>
          </a:p>
        </p:txBody>
      </p:sp>
      <p:sp>
        <p:nvSpPr>
          <p:cNvPr id="16387" name="Subtitle 2"/>
          <p:cNvSpPr>
            <a:spLocks noGrp="1"/>
          </p:cNvSpPr>
          <p:nvPr>
            <p:ph type="subTitle" idx="1"/>
          </p:nvPr>
        </p:nvSpPr>
        <p:spPr>
          <a:xfrm>
            <a:off x="1371600" y="2362200"/>
            <a:ext cx="6400800" cy="1473200"/>
          </a:xfrm>
        </p:spPr>
        <p:txBody>
          <a:bodyPr/>
          <a:lstStyle/>
          <a:p>
            <a:r>
              <a:rPr lang="en-US" dirty="0" smtClean="0"/>
              <a:t>GIS Coordinator</a:t>
            </a:r>
          </a:p>
          <a:p>
            <a:r>
              <a:rPr lang="en-US" dirty="0" smtClean="0"/>
              <a:t>Jon Fiskness</a:t>
            </a:r>
          </a:p>
          <a:p>
            <a:r>
              <a:rPr lang="en-US" smtClean="0"/>
              <a:t>3/30/2011</a:t>
            </a:r>
            <a:endParaRPr lang="en-US" dirty="0" smtClean="0"/>
          </a:p>
        </p:txBody>
      </p:sp>
      <p:pic>
        <p:nvPicPr>
          <p:cNvPr id="1638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800600"/>
            <a:ext cx="1847850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0" descr="MCj0252535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4843" y="2614473"/>
            <a:ext cx="1763713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395" y="4819897"/>
            <a:ext cx="1905000" cy="1775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NEWS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886200" cy="4525963"/>
          </a:xfrm>
        </p:spPr>
        <p:txBody>
          <a:bodyPr rtlCol="0">
            <a:normAutofit/>
          </a:bodyPr>
          <a:lstStyle/>
          <a:p>
            <a:pPr marL="274320" indent="-274320" fontAlgn="auto">
              <a:spcAft>
                <a:spcPts val="0"/>
              </a:spcAft>
              <a:defRPr/>
            </a:pPr>
            <a:r>
              <a:rPr lang="en-US" dirty="0" smtClean="0"/>
              <a:t>Superior Daily Telegram, October 2010</a:t>
            </a:r>
            <a:endParaRPr lang="en-US" dirty="0"/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endParaRPr lang="en-US" dirty="0"/>
          </a:p>
        </p:txBody>
      </p:sp>
      <p:pic>
        <p:nvPicPr>
          <p:cNvPr id="2867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262063"/>
            <a:ext cx="4208463" cy="544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95600"/>
            <a:ext cx="4368800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1625" y="1600200"/>
            <a:ext cx="8540750" cy="4800600"/>
          </a:xfrm>
        </p:spPr>
        <p:txBody>
          <a:bodyPr rtlCol="0">
            <a:normAutofit fontScale="25000" lnSpcReduction="20000"/>
          </a:bodyPr>
          <a:lstStyle/>
          <a:p>
            <a:pPr marL="274320" indent="-274320" fontAlgn="auto">
              <a:spcAft>
                <a:spcPts val="0"/>
              </a:spcAft>
              <a:defRPr/>
            </a:pPr>
            <a:endParaRPr lang="en-US" sz="4800" dirty="0"/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4800" b="1" dirty="0" smtClean="0"/>
              <a:t>Christ Lutheran Memorial Garden: </a:t>
            </a:r>
            <a:r>
              <a:rPr lang="en-US" sz="4800" dirty="0" smtClean="0"/>
              <a:t>Inventoried</a:t>
            </a:r>
            <a:endParaRPr lang="en-US" sz="4800" b="1" dirty="0" smtClean="0"/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4800" b="1" dirty="0" smtClean="0"/>
              <a:t>Covenant </a:t>
            </a:r>
            <a:r>
              <a:rPr lang="en-US" sz="4800" b="1" dirty="0" err="1" smtClean="0"/>
              <a:t>Dairyland</a:t>
            </a:r>
            <a:r>
              <a:rPr lang="en-US" sz="4800" b="1" dirty="0" smtClean="0"/>
              <a:t> Cemetery:  </a:t>
            </a:r>
            <a:r>
              <a:rPr lang="en-US" sz="4800" dirty="0" smtClean="0"/>
              <a:t>Georeferenced, lots created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4800" b="1" dirty="0" smtClean="0"/>
              <a:t>Hebrew Cemetery:  </a:t>
            </a:r>
            <a:r>
              <a:rPr lang="en-US" sz="4800" dirty="0" smtClean="0"/>
              <a:t>Test cemetery, needs work on polygons and inventory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4800" b="1" dirty="0" smtClean="0"/>
              <a:t>Highland:</a:t>
            </a:r>
            <a:r>
              <a:rPr lang="en-US" sz="4800" dirty="0"/>
              <a:t> </a:t>
            </a:r>
            <a:r>
              <a:rPr lang="en-US" sz="4800" dirty="0" smtClean="0"/>
              <a:t>  Completed</a:t>
            </a:r>
            <a:endParaRPr lang="en-US" sz="4800" dirty="0"/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4600" b="1" dirty="0" smtClean="0"/>
              <a:t>Summit:</a:t>
            </a:r>
            <a:r>
              <a:rPr lang="en-US" sz="4600" dirty="0"/>
              <a:t> </a:t>
            </a:r>
            <a:r>
              <a:rPr lang="en-US" sz="4600" dirty="0" smtClean="0"/>
              <a:t>      Lots Completed, but inventory not started. </a:t>
            </a:r>
            <a:r>
              <a:rPr lang="en-US" sz="4600" dirty="0"/>
              <a:t>However, there is an issue when assigning unique identifiers. Calculation writes for double the number of polygons as is selected to be calculated. Other than that, it is a working model.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4800" b="1" dirty="0" smtClean="0"/>
              <a:t>Greenwood:</a:t>
            </a:r>
            <a:r>
              <a:rPr lang="en-US" sz="4800" dirty="0"/>
              <a:t> </a:t>
            </a:r>
            <a:r>
              <a:rPr lang="en-US" sz="4800" dirty="0" smtClean="0"/>
              <a:t>  Not </a:t>
            </a:r>
            <a:r>
              <a:rPr lang="en-US" sz="4800" dirty="0"/>
              <a:t>Georeferenced, no work </a:t>
            </a:r>
            <a:r>
              <a:rPr lang="en-US" sz="4800" dirty="0" smtClean="0"/>
              <a:t>completed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4800" b="1" dirty="0" smtClean="0"/>
              <a:t>Lake Nebagamon:</a:t>
            </a:r>
            <a:r>
              <a:rPr lang="en-US" sz="4800" dirty="0"/>
              <a:t> </a:t>
            </a:r>
            <a:r>
              <a:rPr lang="en-US" sz="4800" dirty="0" smtClean="0"/>
              <a:t>Georeferenced, Lots Created, Name Entered (unverified)</a:t>
            </a:r>
            <a:endParaRPr lang="en-US" sz="4800" dirty="0"/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4800" b="1" dirty="0" smtClean="0"/>
              <a:t>Lakeside Cemetery:</a:t>
            </a:r>
            <a:r>
              <a:rPr lang="en-US" sz="4800" dirty="0"/>
              <a:t> </a:t>
            </a:r>
            <a:r>
              <a:rPr lang="en-US" sz="4800" dirty="0" smtClean="0"/>
              <a:t> Georeferenced and Lots Created</a:t>
            </a:r>
            <a:endParaRPr lang="en-US" sz="4800" dirty="0"/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4800" b="1" dirty="0" smtClean="0"/>
              <a:t>Parkview Cemetery:</a:t>
            </a:r>
            <a:r>
              <a:rPr lang="en-US" sz="4800" dirty="0"/>
              <a:t> </a:t>
            </a:r>
            <a:r>
              <a:rPr lang="en-US" sz="4800" dirty="0" smtClean="0"/>
              <a:t>   Georeferenced</a:t>
            </a:r>
            <a:endParaRPr lang="en-US" sz="4800" dirty="0"/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4800" b="1" dirty="0" smtClean="0"/>
              <a:t>Pine </a:t>
            </a:r>
            <a:r>
              <a:rPr lang="en-US" sz="4800" b="1" dirty="0"/>
              <a:t>Ridge </a:t>
            </a:r>
            <a:r>
              <a:rPr lang="en-US" sz="4800" b="1" dirty="0" smtClean="0"/>
              <a:t>Cemetery:</a:t>
            </a:r>
            <a:r>
              <a:rPr lang="en-US" sz="4800" dirty="0"/>
              <a:t> </a:t>
            </a:r>
            <a:r>
              <a:rPr lang="en-US" sz="4800" dirty="0" smtClean="0"/>
              <a:t>  Georeferenced, lots created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4800" b="1" dirty="0" smtClean="0"/>
              <a:t>Poplar Creek Cemetery:  </a:t>
            </a:r>
            <a:r>
              <a:rPr lang="en-US" sz="4800" dirty="0" smtClean="0"/>
              <a:t>Georeferenced</a:t>
            </a:r>
          </a:p>
          <a:p>
            <a:pPr lvl="1" indent="-274320" fontAlgn="auto">
              <a:spcAft>
                <a:spcPts val="0"/>
              </a:spcAft>
              <a:defRPr/>
            </a:pPr>
            <a:r>
              <a:rPr lang="en-US" sz="4400" dirty="0" smtClean="0"/>
              <a:t>Polygons created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4800" b="1" dirty="0" smtClean="0"/>
              <a:t>Rest </a:t>
            </a:r>
            <a:r>
              <a:rPr lang="en-US" sz="4800" b="1" dirty="0" smtClean="0"/>
              <a:t>Haven:</a:t>
            </a:r>
            <a:r>
              <a:rPr lang="en-US" sz="4800" dirty="0"/>
              <a:t> </a:t>
            </a:r>
            <a:r>
              <a:rPr lang="en-US" sz="4800" dirty="0" smtClean="0"/>
              <a:t> Georeferenced</a:t>
            </a:r>
            <a:endParaRPr lang="en-US" sz="4800" dirty="0"/>
          </a:p>
          <a:p>
            <a:pPr lvl="1" indent="-274320" fontAlgn="auto">
              <a:spcAft>
                <a:spcPts val="0"/>
              </a:spcAft>
              <a:defRPr/>
            </a:pPr>
            <a:r>
              <a:rPr lang="en-US" sz="4600" dirty="0"/>
              <a:t>Polygons (lots) created</a:t>
            </a:r>
          </a:p>
          <a:p>
            <a:pPr lvl="1" indent="-274320" fontAlgn="auto">
              <a:spcAft>
                <a:spcPts val="0"/>
              </a:spcAft>
              <a:defRPr/>
            </a:pPr>
            <a:r>
              <a:rPr lang="en-US" sz="4600" dirty="0" smtClean="0"/>
              <a:t>Some Names </a:t>
            </a:r>
            <a:r>
              <a:rPr lang="en-US" sz="4600" dirty="0"/>
              <a:t>have been </a:t>
            </a:r>
            <a:r>
              <a:rPr lang="en-US" sz="4600" dirty="0" smtClean="0"/>
              <a:t>assigned (Not verified)</a:t>
            </a:r>
            <a:endParaRPr lang="en-US" sz="4600" dirty="0"/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4800" b="1" dirty="0" smtClean="0"/>
              <a:t>River </a:t>
            </a:r>
            <a:r>
              <a:rPr lang="en-US" sz="4800" b="1" dirty="0"/>
              <a:t>Hill </a:t>
            </a:r>
            <a:r>
              <a:rPr lang="en-US" sz="4800" b="1" dirty="0" smtClean="0"/>
              <a:t>Cemetery:</a:t>
            </a:r>
            <a:r>
              <a:rPr lang="en-US" sz="4800" dirty="0"/>
              <a:t> </a:t>
            </a:r>
            <a:r>
              <a:rPr lang="en-US" sz="4800" dirty="0" smtClean="0"/>
              <a:t>  Georeferenced, lots uniquely </a:t>
            </a:r>
            <a:r>
              <a:rPr lang="en-US" sz="4800" dirty="0" err="1" smtClean="0"/>
              <a:t>IDed</a:t>
            </a:r>
            <a:endParaRPr lang="en-US" sz="4800" dirty="0"/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4800" b="1" dirty="0" smtClean="0"/>
              <a:t>Riverside Cemetery:</a:t>
            </a:r>
            <a:r>
              <a:rPr lang="en-US" sz="4800" dirty="0"/>
              <a:t> </a:t>
            </a:r>
            <a:r>
              <a:rPr lang="en-US" sz="4800" dirty="0" smtClean="0"/>
              <a:t>Georeferenced, Some Polygons </a:t>
            </a:r>
            <a:r>
              <a:rPr lang="en-US" sz="4800" dirty="0"/>
              <a:t>(graves) created with assigned names and values</a:t>
            </a:r>
          </a:p>
          <a:p>
            <a:pPr marL="581343" lvl="2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en-US" sz="4600" dirty="0" smtClean="0"/>
              <a:t>*</a:t>
            </a:r>
            <a:r>
              <a:rPr lang="en-US" sz="4600" dirty="0"/>
              <a:t>Polygons only of actual burial sites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4800" b="1" dirty="0" smtClean="0"/>
              <a:t>Graceland:</a:t>
            </a:r>
            <a:r>
              <a:rPr lang="en-US" sz="4800" dirty="0"/>
              <a:t> </a:t>
            </a:r>
            <a:r>
              <a:rPr lang="en-US" sz="4800" dirty="0" smtClean="0"/>
              <a:t> Georeferenced</a:t>
            </a:r>
            <a:endParaRPr lang="en-US" sz="4800" dirty="0"/>
          </a:p>
          <a:p>
            <a:pPr lvl="1" indent="-274320" fontAlgn="auto">
              <a:spcAft>
                <a:spcPts val="0"/>
              </a:spcAft>
              <a:defRPr/>
            </a:pPr>
            <a:r>
              <a:rPr lang="en-US" sz="4600" dirty="0"/>
              <a:t>Needs work on </a:t>
            </a:r>
            <a:r>
              <a:rPr lang="en-US" sz="4600" dirty="0" smtClean="0"/>
              <a:t>polygons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4800" b="1" dirty="0" smtClean="0"/>
              <a:t>Woodlawn Cemetery:</a:t>
            </a:r>
            <a:r>
              <a:rPr lang="en-US" sz="4800" dirty="0"/>
              <a:t> </a:t>
            </a:r>
            <a:r>
              <a:rPr lang="en-US" sz="4800" dirty="0" smtClean="0"/>
              <a:t> Georeferenced</a:t>
            </a:r>
            <a:endParaRPr lang="en-US" sz="4800" dirty="0"/>
          </a:p>
          <a:p>
            <a:pPr lvl="1" indent="-274320" fontAlgn="auto">
              <a:spcAft>
                <a:spcPts val="0"/>
              </a:spcAft>
              <a:defRPr/>
            </a:pPr>
            <a:r>
              <a:rPr lang="en-US" sz="4600" dirty="0"/>
              <a:t>Needs work on polygon </a:t>
            </a:r>
            <a:r>
              <a:rPr lang="en-US" sz="4600" dirty="0" smtClean="0"/>
              <a:t>plots and Inventory</a:t>
            </a:r>
            <a:endParaRPr lang="en-US" sz="4600" dirty="0"/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4800" b="1" dirty="0"/>
              <a:t>St. Ann’s Cemetery</a:t>
            </a:r>
            <a:r>
              <a:rPr lang="en-US" sz="4800" b="1" dirty="0" smtClean="0"/>
              <a:t>: </a:t>
            </a:r>
          </a:p>
          <a:p>
            <a:pPr lvl="1" indent="-274320" fontAlgn="auto">
              <a:spcAft>
                <a:spcPts val="0"/>
              </a:spcAft>
              <a:defRPr/>
            </a:pPr>
            <a:r>
              <a:rPr lang="en-US" sz="4600" dirty="0" smtClean="0"/>
              <a:t>Polygon work completed</a:t>
            </a:r>
            <a:endParaRPr lang="en-US" sz="4600" dirty="0"/>
          </a:p>
          <a:p>
            <a:pPr marL="274320" indent="-274320" fontAlgn="auto">
              <a:spcAft>
                <a:spcPts val="0"/>
              </a:spcAft>
              <a:defRPr/>
            </a:pP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Cemetery Status Update</a:t>
            </a:r>
          </a:p>
        </p:txBody>
      </p:sp>
      <p:pic>
        <p:nvPicPr>
          <p:cNvPr id="3072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3124200"/>
            <a:ext cx="20066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7838" y="5181600"/>
            <a:ext cx="205740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Highland Cemetery </a:t>
            </a:r>
          </a:p>
        </p:txBody>
      </p:sp>
      <p:sp>
        <p:nvSpPr>
          <p:cNvPr id="32770" name="Content Placeholder 3"/>
          <p:cNvSpPr>
            <a:spLocks noGrp="1"/>
          </p:cNvSpPr>
          <p:nvPr>
            <p:ph idx="1"/>
          </p:nvPr>
        </p:nvSpPr>
        <p:spPr>
          <a:xfrm>
            <a:off x="309563" y="1295400"/>
            <a:ext cx="4800600" cy="4495800"/>
          </a:xfrm>
        </p:spPr>
        <p:txBody>
          <a:bodyPr/>
          <a:lstStyle/>
          <a:p>
            <a:r>
              <a:rPr lang="en-US" dirty="0" smtClean="0"/>
              <a:t>Highland Cemetery</a:t>
            </a:r>
          </a:p>
          <a:p>
            <a:pPr lvl="1"/>
            <a:r>
              <a:rPr lang="en-US" dirty="0" smtClean="0"/>
              <a:t>Completed December 2010, the first one that was </a:t>
            </a:r>
            <a:r>
              <a:rPr lang="en-US" dirty="0" smtClean="0"/>
              <a:t>completed</a:t>
            </a:r>
          </a:p>
          <a:p>
            <a:pPr lvl="1"/>
            <a:r>
              <a:rPr lang="en-US" dirty="0" smtClean="0"/>
              <a:t>122 Entries</a:t>
            </a:r>
            <a:endParaRPr lang="en-US" dirty="0" smtClean="0"/>
          </a:p>
          <a:p>
            <a:pPr lvl="1"/>
            <a:r>
              <a:rPr lang="en-US" dirty="0" smtClean="0"/>
              <a:t>Verified by Willard Kiefer </a:t>
            </a:r>
          </a:p>
          <a:p>
            <a:pPr lvl="1"/>
            <a:r>
              <a:rPr lang="en-US" dirty="0" smtClean="0"/>
              <a:t>Current</a:t>
            </a:r>
          </a:p>
          <a:p>
            <a:pPr lvl="1"/>
            <a:r>
              <a:rPr lang="en-US" dirty="0" smtClean="0"/>
              <a:t>Public showing at GIS Day 2010 in November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1295400"/>
            <a:ext cx="3425825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9863" y="4495800"/>
            <a:ext cx="2776537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6482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Highland Cemetery </a:t>
            </a:r>
          </a:p>
        </p:txBody>
      </p:sp>
      <p:pic>
        <p:nvPicPr>
          <p:cNvPr id="3379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5288" y="1371600"/>
            <a:ext cx="3500437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33600"/>
            <a:ext cx="5136140" cy="3886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063" y="1970088"/>
            <a:ext cx="2725737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Highland Cemetery Aerials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9438" y="1952625"/>
            <a:ext cx="2711450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246063" y="2743200"/>
            <a:ext cx="692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1948</a:t>
            </a:r>
          </a:p>
        </p:txBody>
      </p:sp>
      <p:sp>
        <p:nvSpPr>
          <p:cNvPr id="34821" name="TextBox 6"/>
          <p:cNvSpPr txBox="1">
            <a:spLocks noChangeArrowheads="1"/>
          </p:cNvSpPr>
          <p:nvPr/>
        </p:nvSpPr>
        <p:spPr bwMode="auto">
          <a:xfrm>
            <a:off x="3108325" y="2938463"/>
            <a:ext cx="692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1962</a:t>
            </a:r>
          </a:p>
        </p:txBody>
      </p:sp>
      <p:pic>
        <p:nvPicPr>
          <p:cNvPr id="34822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1952625"/>
            <a:ext cx="2716213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6019800" y="2749550"/>
            <a:ext cx="690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1973</a:t>
            </a:r>
          </a:p>
        </p:txBody>
      </p:sp>
      <p:pic>
        <p:nvPicPr>
          <p:cNvPr id="34824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4950" y="4357688"/>
            <a:ext cx="273685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TextBox 9"/>
          <p:cNvSpPr txBox="1">
            <a:spLocks noChangeArrowheads="1"/>
          </p:cNvSpPr>
          <p:nvPr/>
        </p:nvSpPr>
        <p:spPr bwMode="auto">
          <a:xfrm>
            <a:off x="1257300" y="6118225"/>
            <a:ext cx="692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1992</a:t>
            </a:r>
          </a:p>
        </p:txBody>
      </p:sp>
      <p:pic>
        <p:nvPicPr>
          <p:cNvPr id="34826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19438" y="4357688"/>
            <a:ext cx="2697162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7" name="TextBox 12"/>
          <p:cNvSpPr txBox="1">
            <a:spLocks noChangeArrowheads="1"/>
          </p:cNvSpPr>
          <p:nvPr/>
        </p:nvSpPr>
        <p:spPr bwMode="auto">
          <a:xfrm>
            <a:off x="3132138" y="5437188"/>
            <a:ext cx="692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2006</a:t>
            </a:r>
          </a:p>
        </p:txBody>
      </p:sp>
      <p:pic>
        <p:nvPicPr>
          <p:cNvPr id="34828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34075" y="4357688"/>
            <a:ext cx="2725738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9" name="TextBox 14"/>
          <p:cNvSpPr txBox="1">
            <a:spLocks noChangeArrowheads="1"/>
          </p:cNvSpPr>
          <p:nvPr/>
        </p:nvSpPr>
        <p:spPr bwMode="auto">
          <a:xfrm>
            <a:off x="5934075" y="5434013"/>
            <a:ext cx="690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Evergreen Cemetery </a:t>
            </a:r>
          </a:p>
        </p:txBody>
      </p:sp>
      <p:sp>
        <p:nvSpPr>
          <p:cNvPr id="35842" name="Content Placeholder 3"/>
          <p:cNvSpPr>
            <a:spLocks noGrp="1"/>
          </p:cNvSpPr>
          <p:nvPr>
            <p:ph idx="1"/>
          </p:nvPr>
        </p:nvSpPr>
        <p:spPr>
          <a:xfrm>
            <a:off x="460663" y="1371600"/>
            <a:ext cx="5406737" cy="1905000"/>
          </a:xfrm>
        </p:spPr>
        <p:txBody>
          <a:bodyPr/>
          <a:lstStyle/>
          <a:p>
            <a:r>
              <a:rPr lang="en-US" dirty="0" smtClean="0"/>
              <a:t>Evergreen Cemetery (Solon Springs)</a:t>
            </a:r>
          </a:p>
          <a:p>
            <a:pPr lvl="1"/>
            <a:r>
              <a:rPr lang="en-US" dirty="0" smtClean="0"/>
              <a:t>Inventoried March </a:t>
            </a:r>
            <a:r>
              <a:rPr lang="en-US" dirty="0" smtClean="0"/>
              <a:t>2011, 992 entries</a:t>
            </a:r>
            <a:endParaRPr lang="en-US" dirty="0" smtClean="0"/>
          </a:p>
          <a:p>
            <a:pPr lvl="1"/>
            <a:r>
              <a:rPr lang="en-US" dirty="0" smtClean="0"/>
              <a:t>Unverified at this time</a:t>
            </a:r>
          </a:p>
        </p:txBody>
      </p:sp>
      <p:pic>
        <p:nvPicPr>
          <p:cNvPr id="35844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1" y="1447800"/>
            <a:ext cx="2896124" cy="160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971800"/>
            <a:ext cx="6005946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063" y="2054225"/>
            <a:ext cx="27178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8325" y="2054225"/>
            <a:ext cx="27178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2650" y="2047875"/>
            <a:ext cx="27273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08325" y="4367213"/>
            <a:ext cx="2711450" cy="214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62650" y="4360863"/>
            <a:ext cx="27273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Evergreen Cemetery Aerials</a:t>
            </a:r>
          </a:p>
        </p:txBody>
      </p:sp>
      <p:sp>
        <p:nvSpPr>
          <p:cNvPr id="37895" name="TextBox 5"/>
          <p:cNvSpPr txBox="1">
            <a:spLocks noChangeArrowheads="1"/>
          </p:cNvSpPr>
          <p:nvPr/>
        </p:nvSpPr>
        <p:spPr bwMode="auto">
          <a:xfrm>
            <a:off x="228600" y="3798888"/>
            <a:ext cx="692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1948</a:t>
            </a:r>
          </a:p>
        </p:txBody>
      </p:sp>
      <p:sp>
        <p:nvSpPr>
          <p:cNvPr id="37896" name="TextBox 6"/>
          <p:cNvSpPr txBox="1">
            <a:spLocks noChangeArrowheads="1"/>
          </p:cNvSpPr>
          <p:nvPr/>
        </p:nvSpPr>
        <p:spPr bwMode="auto">
          <a:xfrm>
            <a:off x="3103563" y="3832225"/>
            <a:ext cx="690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1962</a:t>
            </a:r>
          </a:p>
        </p:txBody>
      </p:sp>
      <p:sp>
        <p:nvSpPr>
          <p:cNvPr id="37897" name="TextBox 8"/>
          <p:cNvSpPr txBox="1">
            <a:spLocks noChangeArrowheads="1"/>
          </p:cNvSpPr>
          <p:nvPr/>
        </p:nvSpPr>
        <p:spPr bwMode="auto">
          <a:xfrm>
            <a:off x="5962650" y="3849688"/>
            <a:ext cx="692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1973</a:t>
            </a:r>
          </a:p>
        </p:txBody>
      </p:sp>
      <p:sp>
        <p:nvSpPr>
          <p:cNvPr id="37898" name="TextBox 10"/>
          <p:cNvSpPr txBox="1">
            <a:spLocks noChangeArrowheads="1"/>
          </p:cNvSpPr>
          <p:nvPr/>
        </p:nvSpPr>
        <p:spPr bwMode="auto">
          <a:xfrm>
            <a:off x="1257300" y="6402388"/>
            <a:ext cx="692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1992</a:t>
            </a:r>
          </a:p>
        </p:txBody>
      </p:sp>
      <p:sp>
        <p:nvSpPr>
          <p:cNvPr id="37899" name="TextBox 12"/>
          <p:cNvSpPr txBox="1">
            <a:spLocks noChangeArrowheads="1"/>
          </p:cNvSpPr>
          <p:nvPr/>
        </p:nvSpPr>
        <p:spPr bwMode="auto">
          <a:xfrm>
            <a:off x="4117975" y="6400800"/>
            <a:ext cx="692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2006</a:t>
            </a:r>
          </a:p>
        </p:txBody>
      </p:sp>
      <p:sp>
        <p:nvSpPr>
          <p:cNvPr id="37900" name="TextBox 14"/>
          <p:cNvSpPr txBox="1">
            <a:spLocks noChangeArrowheads="1"/>
          </p:cNvSpPr>
          <p:nvPr/>
        </p:nvSpPr>
        <p:spPr bwMode="auto">
          <a:xfrm>
            <a:off x="6858000" y="6400800"/>
            <a:ext cx="690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2009</a:t>
            </a:r>
          </a:p>
        </p:txBody>
      </p:sp>
      <p:pic>
        <p:nvPicPr>
          <p:cNvPr id="37901" name="Picture 1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4356100"/>
            <a:ext cx="27273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Lake Nebagamon Cemetery </a:t>
            </a:r>
          </a:p>
        </p:txBody>
      </p:sp>
      <p:sp>
        <p:nvSpPr>
          <p:cNvPr id="43010" name="Content Placeholder 3"/>
          <p:cNvSpPr>
            <a:spLocks noGrp="1"/>
          </p:cNvSpPr>
          <p:nvPr>
            <p:ph idx="1"/>
          </p:nvPr>
        </p:nvSpPr>
        <p:spPr>
          <a:xfrm>
            <a:off x="159799" y="1752600"/>
            <a:ext cx="4800600" cy="1227626"/>
          </a:xfrm>
        </p:spPr>
        <p:txBody>
          <a:bodyPr/>
          <a:lstStyle/>
          <a:p>
            <a:r>
              <a:rPr lang="en-US" dirty="0" smtClean="0"/>
              <a:t>Lake Nebagamon Cemetery</a:t>
            </a:r>
          </a:p>
          <a:p>
            <a:pPr lvl="1"/>
            <a:r>
              <a:rPr lang="en-US" dirty="0" smtClean="0"/>
              <a:t>February 2010, 1272 entries </a:t>
            </a:r>
            <a:endParaRPr lang="en-US" dirty="0" smtClean="0"/>
          </a:p>
          <a:p>
            <a:pPr lvl="1"/>
            <a:r>
              <a:rPr lang="en-US" dirty="0" smtClean="0"/>
              <a:t>Unverified at this time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5026087"/>
            <a:ext cx="3352800" cy="1756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99" y="2980226"/>
            <a:ext cx="3345402" cy="19983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92" y="3200400"/>
            <a:ext cx="5494724" cy="355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4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Woodlawn Cemetery </a:t>
            </a:r>
          </a:p>
        </p:txBody>
      </p:sp>
      <p:sp>
        <p:nvSpPr>
          <p:cNvPr id="38914" name="Content Placeholder 3"/>
          <p:cNvSpPr>
            <a:spLocks noGrp="1"/>
          </p:cNvSpPr>
          <p:nvPr>
            <p:ph idx="1"/>
          </p:nvPr>
        </p:nvSpPr>
        <p:spPr>
          <a:xfrm>
            <a:off x="228600" y="1371600"/>
            <a:ext cx="4800600" cy="1676400"/>
          </a:xfrm>
        </p:spPr>
        <p:txBody>
          <a:bodyPr/>
          <a:lstStyle/>
          <a:p>
            <a:r>
              <a:rPr lang="en-US" dirty="0" smtClean="0"/>
              <a:t>Woodlawn Cemetery </a:t>
            </a:r>
          </a:p>
          <a:p>
            <a:pPr lvl="1"/>
            <a:r>
              <a:rPr lang="en-US" dirty="0" smtClean="0"/>
              <a:t>Lots </a:t>
            </a:r>
            <a:r>
              <a:rPr lang="en-US" dirty="0" err="1" smtClean="0"/>
              <a:t>ID’ed</a:t>
            </a:r>
            <a:r>
              <a:rPr lang="en-US" dirty="0" smtClean="0"/>
              <a:t>, Sexton Book research, February 2011</a:t>
            </a:r>
          </a:p>
          <a:p>
            <a:pPr lvl="1"/>
            <a:r>
              <a:rPr lang="en-US" dirty="0" smtClean="0"/>
              <a:t>Data recorded from sexton books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55" y="2971800"/>
            <a:ext cx="5867400" cy="3796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1225" y="2047875"/>
            <a:ext cx="27019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8325" y="2047875"/>
            <a:ext cx="2728913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813" y="2055813"/>
            <a:ext cx="2716212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Woodlawn Cemetery Aerials</a:t>
            </a:r>
          </a:p>
        </p:txBody>
      </p:sp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228600" y="3798888"/>
            <a:ext cx="692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1948</a:t>
            </a:r>
          </a:p>
        </p:txBody>
      </p:sp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3103563" y="3832225"/>
            <a:ext cx="690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1962</a:t>
            </a:r>
          </a:p>
        </p:txBody>
      </p:sp>
      <p:sp>
        <p:nvSpPr>
          <p:cNvPr id="39943" name="TextBox 8"/>
          <p:cNvSpPr txBox="1">
            <a:spLocks noChangeArrowheads="1"/>
          </p:cNvSpPr>
          <p:nvPr/>
        </p:nvSpPr>
        <p:spPr bwMode="auto">
          <a:xfrm>
            <a:off x="5962650" y="3849688"/>
            <a:ext cx="692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1973</a:t>
            </a:r>
          </a:p>
        </p:txBody>
      </p:sp>
      <p:sp>
        <p:nvSpPr>
          <p:cNvPr id="39944" name="TextBox 10"/>
          <p:cNvSpPr txBox="1">
            <a:spLocks noChangeArrowheads="1"/>
          </p:cNvSpPr>
          <p:nvPr/>
        </p:nvSpPr>
        <p:spPr bwMode="auto">
          <a:xfrm>
            <a:off x="1257300" y="6402388"/>
            <a:ext cx="692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1992</a:t>
            </a:r>
          </a:p>
        </p:txBody>
      </p:sp>
      <p:sp>
        <p:nvSpPr>
          <p:cNvPr id="39945" name="TextBox 12"/>
          <p:cNvSpPr txBox="1">
            <a:spLocks noChangeArrowheads="1"/>
          </p:cNvSpPr>
          <p:nvPr/>
        </p:nvSpPr>
        <p:spPr bwMode="auto">
          <a:xfrm>
            <a:off x="4117975" y="6400800"/>
            <a:ext cx="692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2006</a:t>
            </a:r>
          </a:p>
        </p:txBody>
      </p:sp>
      <p:sp>
        <p:nvSpPr>
          <p:cNvPr id="39946" name="TextBox 14"/>
          <p:cNvSpPr txBox="1">
            <a:spLocks noChangeArrowheads="1"/>
          </p:cNvSpPr>
          <p:nvPr/>
        </p:nvSpPr>
        <p:spPr bwMode="auto">
          <a:xfrm>
            <a:off x="6858000" y="6400800"/>
            <a:ext cx="690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2009</a:t>
            </a:r>
          </a:p>
        </p:txBody>
      </p:sp>
      <p:pic>
        <p:nvPicPr>
          <p:cNvPr id="3994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" y="4360863"/>
            <a:ext cx="27273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8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03563" y="4360863"/>
            <a:ext cx="27273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9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62650" y="4360863"/>
            <a:ext cx="27273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3"/>
          <p:cNvSpPr>
            <a:spLocks noGrp="1"/>
          </p:cNvSpPr>
          <p:nvPr>
            <p:ph idx="1"/>
          </p:nvPr>
        </p:nvSpPr>
        <p:spPr>
          <a:xfrm>
            <a:off x="304800" y="1752600"/>
            <a:ext cx="3429000" cy="449897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1200" b="1" i="1" dirty="0" smtClean="0">
                <a:solidFill>
                  <a:srgbClr val="2D2E36"/>
                </a:solidFill>
              </a:rPr>
              <a:t>GIS staff 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1200" b="1" i="1" dirty="0" smtClean="0">
                <a:solidFill>
                  <a:srgbClr val="2D2E36"/>
                </a:solidFill>
              </a:rPr>
              <a:t>Jon Fiskness, Randy Jones &amp; Ben Klitzke</a:t>
            </a:r>
            <a:endParaRPr lang="en-US" sz="1200" b="1" i="1" dirty="0">
              <a:solidFill>
                <a:srgbClr val="2D2E36"/>
              </a:solidFill>
            </a:endParaRPr>
          </a:p>
          <a:p>
            <a:pPr marL="0" indent="0"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1200" b="1" i="1" dirty="0" smtClean="0">
                <a:solidFill>
                  <a:srgbClr val="2D2E36"/>
                </a:solidFill>
              </a:rPr>
              <a:t>GIS Interns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1200" b="1" i="1" dirty="0" smtClean="0">
                <a:solidFill>
                  <a:srgbClr val="2D2E36"/>
                </a:solidFill>
              </a:rPr>
              <a:t>Charles Parent, Andrew Glusica &amp; Brandon </a:t>
            </a:r>
            <a:r>
              <a:rPr lang="en-US" sz="1200" b="1" i="1" dirty="0" err="1" smtClean="0">
                <a:solidFill>
                  <a:srgbClr val="2D2E36"/>
                </a:solidFill>
              </a:rPr>
              <a:t>Christopherson</a:t>
            </a:r>
            <a:endParaRPr lang="en-US" sz="1200" b="1" i="1" dirty="0" smtClean="0">
              <a:solidFill>
                <a:srgbClr val="2D2E36"/>
              </a:solidFill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en-US" sz="1200" b="1" i="1" dirty="0" smtClean="0">
                <a:solidFill>
                  <a:srgbClr val="2D2E36"/>
                </a:solidFill>
              </a:rPr>
              <a:t>Veterans Services Staff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1200" b="1" i="1" dirty="0" smtClean="0">
                <a:solidFill>
                  <a:srgbClr val="2D2E36"/>
                </a:solidFill>
              </a:rPr>
              <a:t>Ellen Oaks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1200" b="1" i="1" dirty="0" smtClean="0">
                <a:solidFill>
                  <a:srgbClr val="2D2E36"/>
                </a:solidFill>
              </a:rPr>
              <a:t>Intern</a:t>
            </a: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en-US" sz="1200" b="1" i="1" dirty="0" smtClean="0">
                <a:solidFill>
                  <a:srgbClr val="2D2E36"/>
                </a:solidFill>
              </a:rPr>
              <a:t>IT Staff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1200" b="1" i="1" dirty="0" smtClean="0">
                <a:solidFill>
                  <a:srgbClr val="2D2E36"/>
                </a:solidFill>
              </a:rPr>
              <a:t>John Kolstad</a:t>
            </a: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en-US" sz="1200" b="1" i="1" dirty="0" smtClean="0">
                <a:solidFill>
                  <a:srgbClr val="2D2E36"/>
                </a:solidFill>
              </a:rPr>
              <a:t>Medical Examiner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1200" b="1" i="1" dirty="0" smtClean="0">
                <a:solidFill>
                  <a:srgbClr val="2D2E36"/>
                </a:solidFill>
              </a:rPr>
              <a:t>Darrell Witt</a:t>
            </a:r>
          </a:p>
          <a:p>
            <a:pPr marL="274320" indent="-274320" fontAlgn="auto">
              <a:spcAft>
                <a:spcPts val="0"/>
              </a:spcAft>
              <a:defRPr/>
            </a:pPr>
            <a:endParaRPr lang="en-US" sz="1200" b="1" i="1" dirty="0">
              <a:solidFill>
                <a:srgbClr val="2D2E36"/>
              </a:solidFill>
            </a:endParaRPr>
          </a:p>
        </p:txBody>
      </p:sp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Staff Involvement</a:t>
            </a:r>
          </a:p>
        </p:txBody>
      </p:sp>
      <p:pic>
        <p:nvPicPr>
          <p:cNvPr id="3174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4600" y="281940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Poplar Creek Cemetery </a:t>
            </a:r>
          </a:p>
        </p:txBody>
      </p:sp>
      <p:sp>
        <p:nvSpPr>
          <p:cNvPr id="40962" name="Content Placeholder 3"/>
          <p:cNvSpPr>
            <a:spLocks noGrp="1"/>
          </p:cNvSpPr>
          <p:nvPr>
            <p:ph idx="1"/>
          </p:nvPr>
        </p:nvSpPr>
        <p:spPr>
          <a:xfrm>
            <a:off x="381000" y="1371600"/>
            <a:ext cx="4800600" cy="4495800"/>
          </a:xfrm>
        </p:spPr>
        <p:txBody>
          <a:bodyPr/>
          <a:lstStyle/>
          <a:p>
            <a:r>
              <a:rPr lang="en-US" dirty="0" smtClean="0"/>
              <a:t>Poplar </a:t>
            </a:r>
            <a:r>
              <a:rPr lang="en-US" dirty="0" smtClean="0"/>
              <a:t>Creek Cemetery </a:t>
            </a:r>
            <a:endParaRPr lang="en-US" dirty="0" smtClean="0"/>
          </a:p>
          <a:p>
            <a:pPr lvl="1"/>
            <a:r>
              <a:rPr lang="en-US" dirty="0" smtClean="0"/>
              <a:t>Unverified at this time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20332"/>
            <a:ext cx="6981548" cy="451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8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Summit Cemetery </a:t>
            </a:r>
          </a:p>
        </p:txBody>
      </p:sp>
      <p:sp>
        <p:nvSpPr>
          <p:cNvPr id="41986" name="Content Placeholder 3"/>
          <p:cNvSpPr>
            <a:spLocks noGrp="1"/>
          </p:cNvSpPr>
          <p:nvPr>
            <p:ph idx="1"/>
          </p:nvPr>
        </p:nvSpPr>
        <p:spPr>
          <a:xfrm>
            <a:off x="609600" y="1752600"/>
            <a:ext cx="4800600" cy="4495800"/>
          </a:xfrm>
        </p:spPr>
        <p:txBody>
          <a:bodyPr/>
          <a:lstStyle/>
          <a:p>
            <a:r>
              <a:rPr lang="en-US" smtClean="0"/>
              <a:t>Summit Cemetery </a:t>
            </a:r>
          </a:p>
          <a:p>
            <a:pPr lvl="1"/>
            <a:r>
              <a:rPr lang="en-US" smtClean="0"/>
              <a:t>Lots ID’ed, some names placed, December 2010</a:t>
            </a:r>
          </a:p>
          <a:p>
            <a:pPr lvl="1"/>
            <a:r>
              <a:rPr lang="en-US" smtClean="0"/>
              <a:t>Needs complete burial information </a:t>
            </a:r>
          </a:p>
          <a:p>
            <a:pPr lvl="1"/>
            <a:r>
              <a:rPr lang="en-US" smtClean="0"/>
              <a:t>Unverified at this time</a:t>
            </a:r>
          </a:p>
        </p:txBody>
      </p:sp>
      <p:pic>
        <p:nvPicPr>
          <p:cNvPr id="41988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4117975"/>
            <a:ext cx="31242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J:\Cemeteries\Presentation examples\summitt cemete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79560"/>
            <a:ext cx="3124200" cy="482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Resthaven Cemetery </a:t>
            </a:r>
          </a:p>
        </p:txBody>
      </p:sp>
      <p:sp>
        <p:nvSpPr>
          <p:cNvPr id="43010" name="Content Placeholder 3"/>
          <p:cNvSpPr>
            <a:spLocks noGrp="1"/>
          </p:cNvSpPr>
          <p:nvPr>
            <p:ph idx="1"/>
          </p:nvPr>
        </p:nvSpPr>
        <p:spPr>
          <a:xfrm>
            <a:off x="609600" y="1752600"/>
            <a:ext cx="4800600" cy="4495800"/>
          </a:xfrm>
        </p:spPr>
        <p:txBody>
          <a:bodyPr/>
          <a:lstStyle/>
          <a:p>
            <a:r>
              <a:rPr lang="en-US" smtClean="0"/>
              <a:t>Resthaven Cemetery</a:t>
            </a:r>
          </a:p>
          <a:p>
            <a:pPr lvl="1"/>
            <a:r>
              <a:rPr lang="en-US" smtClean="0"/>
              <a:t>Started November 2010 </a:t>
            </a:r>
          </a:p>
          <a:p>
            <a:pPr lvl="1"/>
            <a:r>
              <a:rPr lang="en-US" smtClean="0"/>
              <a:t>Unverified at this time</a:t>
            </a:r>
          </a:p>
        </p:txBody>
      </p:sp>
      <p:pic>
        <p:nvPicPr>
          <p:cNvPr id="4301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6576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402339"/>
            <a:ext cx="4495448" cy="3549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Hebrew Cemetery </a:t>
            </a:r>
          </a:p>
        </p:txBody>
      </p:sp>
      <p:sp>
        <p:nvSpPr>
          <p:cNvPr id="44034" name="Content Placeholder 3"/>
          <p:cNvSpPr>
            <a:spLocks noGrp="1"/>
          </p:cNvSpPr>
          <p:nvPr>
            <p:ph idx="1"/>
          </p:nvPr>
        </p:nvSpPr>
        <p:spPr>
          <a:xfrm>
            <a:off x="228600" y="1524000"/>
            <a:ext cx="4800600" cy="4495800"/>
          </a:xfrm>
        </p:spPr>
        <p:txBody>
          <a:bodyPr/>
          <a:lstStyle/>
          <a:p>
            <a:r>
              <a:rPr lang="en-US" smtClean="0"/>
              <a:t>Hebrew Cemetery </a:t>
            </a:r>
          </a:p>
          <a:p>
            <a:pPr lvl="1"/>
            <a:r>
              <a:rPr lang="en-US" smtClean="0"/>
              <a:t>Some Lots ID’ed, Summer 2010</a:t>
            </a:r>
          </a:p>
          <a:p>
            <a:pPr lvl="1"/>
            <a:r>
              <a:rPr lang="en-US" smtClean="0"/>
              <a:t>Need burial information </a:t>
            </a:r>
          </a:p>
        </p:txBody>
      </p:sp>
      <p:pic>
        <p:nvPicPr>
          <p:cNvPr id="4403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4311588"/>
            <a:ext cx="1810940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1863341"/>
            <a:ext cx="1808443" cy="241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19400"/>
            <a:ext cx="5329512" cy="3938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Bennett Cemetery </a:t>
            </a:r>
          </a:p>
        </p:txBody>
      </p:sp>
      <p:sp>
        <p:nvSpPr>
          <p:cNvPr id="45059" name="Content Placeholder 3"/>
          <p:cNvSpPr>
            <a:spLocks noGrp="1"/>
          </p:cNvSpPr>
          <p:nvPr>
            <p:ph idx="1"/>
          </p:nvPr>
        </p:nvSpPr>
        <p:spPr>
          <a:xfrm>
            <a:off x="228600" y="1524000"/>
            <a:ext cx="4800600" cy="4495800"/>
          </a:xfrm>
        </p:spPr>
        <p:txBody>
          <a:bodyPr/>
          <a:lstStyle/>
          <a:p>
            <a:r>
              <a:rPr lang="en-US" dirty="0" err="1" smtClean="0"/>
              <a:t>BennettCemetery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Some Lots </a:t>
            </a:r>
            <a:r>
              <a:rPr lang="en-US" dirty="0" err="1" smtClean="0"/>
              <a:t>ID’ed</a:t>
            </a:r>
            <a:r>
              <a:rPr lang="en-US" dirty="0" smtClean="0"/>
              <a:t>, October 2010</a:t>
            </a:r>
          </a:p>
          <a:p>
            <a:pPr lvl="2"/>
            <a:r>
              <a:rPr lang="en-US" dirty="0" smtClean="0"/>
              <a:t>Grave layout not included</a:t>
            </a:r>
          </a:p>
          <a:p>
            <a:pPr lvl="1"/>
            <a:r>
              <a:rPr lang="en-US" dirty="0" smtClean="0"/>
              <a:t>Need burial information </a:t>
            </a:r>
          </a:p>
        </p:txBody>
      </p:sp>
      <p:pic>
        <p:nvPicPr>
          <p:cNvPr id="45060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111500"/>
            <a:ext cx="2667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90" y="2895600"/>
            <a:ext cx="4886663" cy="3858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Bennett Lutheran Cemetery </a:t>
            </a:r>
          </a:p>
        </p:txBody>
      </p:sp>
      <p:sp>
        <p:nvSpPr>
          <p:cNvPr id="46082" name="Content Placeholder 3"/>
          <p:cNvSpPr>
            <a:spLocks noGrp="1"/>
          </p:cNvSpPr>
          <p:nvPr>
            <p:ph idx="1"/>
          </p:nvPr>
        </p:nvSpPr>
        <p:spPr>
          <a:xfrm>
            <a:off x="228600" y="1295400"/>
            <a:ext cx="4343400" cy="4495800"/>
          </a:xfrm>
        </p:spPr>
        <p:txBody>
          <a:bodyPr/>
          <a:lstStyle/>
          <a:p>
            <a:r>
              <a:rPr lang="en-US" smtClean="0"/>
              <a:t>Bennett Lutheran Cemetery </a:t>
            </a:r>
          </a:p>
          <a:p>
            <a:pPr lvl="1"/>
            <a:r>
              <a:rPr lang="en-US" smtClean="0"/>
              <a:t>Lots IDed, February 2011</a:t>
            </a:r>
          </a:p>
          <a:p>
            <a:pPr lvl="1"/>
            <a:r>
              <a:rPr lang="en-US" smtClean="0"/>
              <a:t>Need additional burial information </a:t>
            </a:r>
          </a:p>
        </p:txBody>
      </p:sp>
      <p:pic>
        <p:nvPicPr>
          <p:cNvPr id="46084" name="Picture 2" descr="J:\Cemeteries\Aerials\luthben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276600"/>
            <a:ext cx="426720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6" descr="bennett lutheran gr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659063"/>
            <a:ext cx="4033838" cy="4003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 Ann’s (Blueberry) Cemetery </a:t>
            </a:r>
          </a:p>
        </p:txBody>
      </p:sp>
      <p:sp>
        <p:nvSpPr>
          <p:cNvPr id="47106" name="Content Placeholder 3"/>
          <p:cNvSpPr>
            <a:spLocks noGrp="1"/>
          </p:cNvSpPr>
          <p:nvPr>
            <p:ph idx="1"/>
          </p:nvPr>
        </p:nvSpPr>
        <p:spPr>
          <a:xfrm>
            <a:off x="228600" y="1524000"/>
            <a:ext cx="4800600" cy="4495800"/>
          </a:xfrm>
        </p:spPr>
        <p:txBody>
          <a:bodyPr/>
          <a:lstStyle/>
          <a:p>
            <a:r>
              <a:rPr lang="en-US" smtClean="0"/>
              <a:t>St Ann’s (Blueberry) Cemetery </a:t>
            </a:r>
          </a:p>
          <a:p>
            <a:pPr lvl="1"/>
            <a:r>
              <a:rPr lang="en-US" smtClean="0"/>
              <a:t>Lots ID’ed, October 2010</a:t>
            </a:r>
          </a:p>
          <a:p>
            <a:pPr lvl="1"/>
            <a:r>
              <a:rPr lang="en-US" smtClean="0"/>
              <a:t>Needs burial information </a:t>
            </a:r>
          </a:p>
        </p:txBody>
      </p:sp>
      <p:pic>
        <p:nvPicPr>
          <p:cNvPr id="4710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00400"/>
            <a:ext cx="4805363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173413"/>
            <a:ext cx="4291013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Douglas County Cemeteries</a:t>
            </a:r>
          </a:p>
        </p:txBody>
      </p:sp>
      <p:sp>
        <p:nvSpPr>
          <p:cNvPr id="48130" name="Text Box 6"/>
          <p:cNvSpPr txBox="1">
            <a:spLocks noChangeArrowheads="1"/>
          </p:cNvSpPr>
          <p:nvPr/>
        </p:nvSpPr>
        <p:spPr bwMode="auto">
          <a:xfrm>
            <a:off x="5410200" y="3657600"/>
            <a:ext cx="2216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Covenant Cemetery</a:t>
            </a:r>
          </a:p>
          <a:p>
            <a:pPr algn="ctr"/>
            <a:r>
              <a:rPr lang="en-US"/>
              <a:t>Dairyland</a:t>
            </a:r>
          </a:p>
          <a:p>
            <a:pPr algn="ctr"/>
            <a:endParaRPr lang="en-US"/>
          </a:p>
        </p:txBody>
      </p:sp>
      <p:pic>
        <p:nvPicPr>
          <p:cNvPr id="48131" name="Picture 10" descr="covenant dairyl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111250"/>
            <a:ext cx="3348038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12"/>
          <p:cNvSpPr txBox="1">
            <a:spLocks noChangeArrowheads="1"/>
          </p:cNvSpPr>
          <p:nvPr/>
        </p:nvSpPr>
        <p:spPr bwMode="auto">
          <a:xfrm>
            <a:off x="723900" y="3733800"/>
            <a:ext cx="236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St Williams Cemetery</a:t>
            </a:r>
          </a:p>
        </p:txBody>
      </p:sp>
      <p:pic>
        <p:nvPicPr>
          <p:cNvPr id="48133" name="Picture 13" descr="stwilliam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136650"/>
            <a:ext cx="4114800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 Box 3"/>
          <p:cNvSpPr txBox="1">
            <a:spLocks noChangeArrowheads="1"/>
          </p:cNvSpPr>
          <p:nvPr/>
        </p:nvSpPr>
        <p:spPr bwMode="auto">
          <a:xfrm>
            <a:off x="5943600" y="5029200"/>
            <a:ext cx="2165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Parkview Cemetery</a:t>
            </a:r>
          </a:p>
          <a:p>
            <a:pPr algn="ctr"/>
            <a:endParaRPr lang="en-US"/>
          </a:p>
        </p:txBody>
      </p:sp>
      <p:pic>
        <p:nvPicPr>
          <p:cNvPr id="48135" name="Picture 9" descr="parkvie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25750" y="4164013"/>
            <a:ext cx="3033713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Douglas County Cemeteries</a:t>
            </a:r>
          </a:p>
        </p:txBody>
      </p:sp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742950" y="3810000"/>
            <a:ext cx="2254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Ever-Rest Cemetery</a:t>
            </a:r>
          </a:p>
          <a:p>
            <a:pPr algn="ctr"/>
            <a:endParaRPr lang="en-US"/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5486400" y="3657600"/>
            <a:ext cx="22987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Riverhill Cemetery</a:t>
            </a:r>
          </a:p>
          <a:p>
            <a:pPr algn="ctr"/>
            <a:endParaRPr lang="en-US"/>
          </a:p>
          <a:p>
            <a:pPr algn="ctr"/>
            <a:endParaRPr lang="en-US"/>
          </a:p>
        </p:txBody>
      </p:sp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654050" y="5410200"/>
            <a:ext cx="2279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Hawthorne Parkview</a:t>
            </a:r>
          </a:p>
          <a:p>
            <a:pPr algn="ctr"/>
            <a:r>
              <a:rPr lang="en-US"/>
              <a:t>Cemetery</a:t>
            </a:r>
          </a:p>
        </p:txBody>
      </p:sp>
      <p:pic>
        <p:nvPicPr>
          <p:cNvPr id="50181" name="Picture 9" descr="everrest cemete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143000"/>
            <a:ext cx="2632075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10" descr="riverhill orth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1169988"/>
            <a:ext cx="3271838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11" descr="hawthorne parkvie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4191000"/>
            <a:ext cx="4419600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Douglas County Cemeteries</a:t>
            </a: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558800" y="3810000"/>
            <a:ext cx="2622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Old Dairyland Cemetery</a:t>
            </a:r>
          </a:p>
          <a:p>
            <a:pPr algn="ctr"/>
            <a:endParaRPr lang="en-US"/>
          </a:p>
        </p:txBody>
      </p:sp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5410200" y="3657600"/>
            <a:ext cx="27559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Nemadji  Cemetery</a:t>
            </a:r>
          </a:p>
          <a:p>
            <a:pPr algn="ctr"/>
            <a:endParaRPr lang="en-US"/>
          </a:p>
          <a:p>
            <a:pPr algn="ctr"/>
            <a:endParaRPr lang="en-US"/>
          </a:p>
        </p:txBody>
      </p:sp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742950" y="5410200"/>
            <a:ext cx="2101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St Francis Catholic</a:t>
            </a:r>
          </a:p>
          <a:p>
            <a:pPr algn="ctr"/>
            <a:r>
              <a:rPr lang="en-US"/>
              <a:t>Cemetery</a:t>
            </a:r>
          </a:p>
        </p:txBody>
      </p:sp>
      <p:pic>
        <p:nvPicPr>
          <p:cNvPr id="52229" name="Picture 10" descr="old dairyl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352550"/>
            <a:ext cx="31242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11" descr="nemadji st francis cathol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371600"/>
            <a:ext cx="26670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12" descr="st francis catholi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4286250"/>
            <a:ext cx="388620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1" descr="dc cemeteri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2133600"/>
            <a:ext cx="5840413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>
                <a:solidFill>
                  <a:srgbClr val="FFFFFF"/>
                </a:solidFill>
                <a:latin typeface="Candara" pitchFamily="34" charset="0"/>
              </a:rPr>
              <a:t>Cemeteries in Douglas County</a:t>
            </a:r>
          </a:p>
        </p:txBody>
      </p:sp>
      <p:sp>
        <p:nvSpPr>
          <p:cNvPr id="17411" name="Rectangle 3"/>
          <p:cNvSpPr txBox="1">
            <a:spLocks noChangeArrowheads="1"/>
          </p:cNvSpPr>
          <p:nvPr/>
        </p:nvSpPr>
        <p:spPr bwMode="auto">
          <a:xfrm>
            <a:off x="457200" y="1219200"/>
            <a:ext cx="2209800" cy="490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1600" dirty="0" smtClean="0">
                <a:solidFill>
                  <a:schemeClr val="tx2"/>
                </a:solidFill>
                <a:latin typeface="Candara" pitchFamily="34" charset="0"/>
              </a:rPr>
              <a:t>36 </a:t>
            </a:r>
            <a:r>
              <a:rPr lang="en-US" sz="1600" dirty="0">
                <a:solidFill>
                  <a:schemeClr val="tx2"/>
                </a:solidFill>
                <a:latin typeface="Candara" pitchFamily="34" charset="0"/>
              </a:rPr>
              <a:t>Cemeteries</a:t>
            </a:r>
          </a:p>
          <a:p>
            <a:pPr marL="576263" lvl="1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1400" dirty="0">
                <a:solidFill>
                  <a:schemeClr val="tx2"/>
                </a:solidFill>
                <a:latin typeface="Candara" pitchFamily="34" charset="0"/>
              </a:rPr>
              <a:t>3 “unlisted”</a:t>
            </a:r>
          </a:p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1600" dirty="0" smtClean="0">
                <a:solidFill>
                  <a:schemeClr val="tx2"/>
                </a:solidFill>
                <a:latin typeface="Candara" pitchFamily="34" charset="0"/>
              </a:rPr>
              <a:t>55,000+ </a:t>
            </a:r>
            <a:r>
              <a:rPr lang="en-US" sz="1600" dirty="0">
                <a:solidFill>
                  <a:schemeClr val="tx2"/>
                </a:solidFill>
                <a:latin typeface="Candara" pitchFamily="34" charset="0"/>
              </a:rPr>
              <a:t>Graves</a:t>
            </a:r>
          </a:p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1600" dirty="0">
                <a:solidFill>
                  <a:schemeClr val="tx2"/>
                </a:solidFill>
                <a:latin typeface="Candara" pitchFamily="34" charset="0"/>
              </a:rPr>
              <a:t>Largest:</a:t>
            </a:r>
          </a:p>
          <a:p>
            <a:pPr marL="576263" lvl="1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1400" dirty="0">
                <a:solidFill>
                  <a:schemeClr val="tx2"/>
                </a:solidFill>
                <a:latin typeface="Candara" pitchFamily="34" charset="0"/>
              </a:rPr>
              <a:t>Greenwood</a:t>
            </a:r>
          </a:p>
          <a:p>
            <a:pPr marL="576263" lvl="1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1400" dirty="0" smtClean="0">
                <a:solidFill>
                  <a:schemeClr val="tx2"/>
                </a:solidFill>
                <a:latin typeface="Candara" pitchFamily="34" charset="0"/>
              </a:rPr>
              <a:t>25,000+</a:t>
            </a:r>
            <a:endParaRPr lang="en-US" sz="1400" dirty="0">
              <a:solidFill>
                <a:schemeClr val="tx2"/>
              </a:solidFill>
              <a:latin typeface="Candara" pitchFamily="34" charset="0"/>
            </a:endParaRPr>
          </a:p>
          <a:p>
            <a: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1600" dirty="0">
                <a:solidFill>
                  <a:schemeClr val="tx2"/>
                </a:solidFill>
                <a:latin typeface="Candara" pitchFamily="34" charset="0"/>
              </a:rPr>
              <a:t>Smallest</a:t>
            </a:r>
          </a:p>
          <a:p>
            <a:pPr marL="576263" lvl="1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1400" dirty="0">
                <a:solidFill>
                  <a:schemeClr val="tx2"/>
                </a:solidFill>
                <a:latin typeface="Candara" pitchFamily="34" charset="0"/>
              </a:rPr>
              <a:t>Poplar Creek</a:t>
            </a:r>
          </a:p>
          <a:p>
            <a:pPr marL="576263" lvl="1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1400" dirty="0">
                <a:solidFill>
                  <a:schemeClr val="tx2"/>
                </a:solidFill>
                <a:latin typeface="Candara" pitchFamily="34" charset="0"/>
              </a:rPr>
              <a:t>15 </a:t>
            </a:r>
          </a:p>
          <a:p>
            <a:pPr marL="1190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1600" dirty="0" smtClean="0">
                <a:solidFill>
                  <a:schemeClr val="tx2"/>
                </a:solidFill>
                <a:latin typeface="Candara" pitchFamily="34" charset="0"/>
              </a:rPr>
              <a:t>Military </a:t>
            </a:r>
            <a:r>
              <a:rPr lang="en-US" sz="1600" dirty="0">
                <a:solidFill>
                  <a:schemeClr val="tx2"/>
                </a:solidFill>
                <a:latin typeface="Candara" pitchFamily="34" charset="0"/>
              </a:rPr>
              <a:t>Veteran’s</a:t>
            </a:r>
          </a:p>
          <a:p>
            <a:pPr marL="576263" lvl="1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</a:pPr>
            <a:r>
              <a:rPr lang="en-US" sz="1400" dirty="0">
                <a:solidFill>
                  <a:schemeClr val="tx2"/>
                </a:solidFill>
                <a:latin typeface="Candara" pitchFamily="34" charset="0"/>
              </a:rPr>
              <a:t>5</a:t>
            </a:r>
            <a:r>
              <a:rPr lang="en-US" sz="1400" dirty="0" smtClean="0">
                <a:solidFill>
                  <a:schemeClr val="tx2"/>
                </a:solidFill>
                <a:latin typeface="Candara" pitchFamily="34" charset="0"/>
              </a:rPr>
              <a:t>500</a:t>
            </a:r>
            <a:r>
              <a:rPr lang="en-US" sz="1400" dirty="0">
                <a:solidFill>
                  <a:schemeClr val="tx2"/>
                </a:solidFill>
                <a:latin typeface="Candara" pitchFamily="34" charset="0"/>
              </a:rPr>
              <a:t>+</a:t>
            </a:r>
          </a:p>
        </p:txBody>
      </p:sp>
      <p:pic>
        <p:nvPicPr>
          <p:cNvPr id="17412" name="Picture 5" descr="photo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4419600"/>
            <a:ext cx="14859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UNKN_NW_CNR_PHOTO_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4800600"/>
            <a:ext cx="2135188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2" descr="cos cemeteri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38400" y="1143000"/>
            <a:ext cx="2967038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Douglas County Cemeteries</a:t>
            </a:r>
          </a:p>
        </p:txBody>
      </p:sp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793750" y="3810000"/>
            <a:ext cx="215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Lakeside Cemetery</a:t>
            </a:r>
          </a:p>
          <a:p>
            <a:pPr algn="ctr"/>
            <a:endParaRPr lang="en-US"/>
          </a:p>
        </p:txBody>
      </p:sp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800100" y="5410200"/>
            <a:ext cx="1987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Lake Nebagamon</a:t>
            </a:r>
          </a:p>
          <a:p>
            <a:pPr algn="ctr"/>
            <a:r>
              <a:rPr lang="en-US"/>
              <a:t>Cemetery</a:t>
            </a:r>
          </a:p>
        </p:txBody>
      </p:sp>
      <p:pic>
        <p:nvPicPr>
          <p:cNvPr id="54276" name="Picture 9" descr="lake nebagom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4116388"/>
            <a:ext cx="56388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0" descr="lakesi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066800"/>
            <a:ext cx="3514725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Text Box 4"/>
          <p:cNvSpPr txBox="1">
            <a:spLocks noChangeArrowheads="1"/>
          </p:cNvSpPr>
          <p:nvPr/>
        </p:nvSpPr>
        <p:spPr bwMode="auto">
          <a:xfrm>
            <a:off x="5181600" y="3657600"/>
            <a:ext cx="3352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Gordon Memorial Cemetery</a:t>
            </a:r>
          </a:p>
          <a:p>
            <a:pPr algn="ctr"/>
            <a:endParaRPr lang="en-US"/>
          </a:p>
          <a:p>
            <a:pPr algn="ctr"/>
            <a:endParaRPr lang="en-US"/>
          </a:p>
        </p:txBody>
      </p:sp>
      <p:pic>
        <p:nvPicPr>
          <p:cNvPr id="54279" name="Picture 10" descr="gordon me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1066800"/>
            <a:ext cx="3505200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Douglas County Cemeteries</a:t>
            </a:r>
          </a:p>
        </p:txBody>
      </p:sp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514350" y="3810000"/>
            <a:ext cx="271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Faith Lutheran Cemetery</a:t>
            </a:r>
          </a:p>
          <a:p>
            <a:pPr algn="ctr"/>
            <a:endParaRPr lang="en-US"/>
          </a:p>
        </p:txBody>
      </p:sp>
      <p:pic>
        <p:nvPicPr>
          <p:cNvPr id="56323" name="Picture 9" descr="faith luther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0"/>
            <a:ext cx="35052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 Box 10"/>
          <p:cNvSpPr txBox="1">
            <a:spLocks noChangeArrowheads="1"/>
          </p:cNvSpPr>
          <p:nvPr/>
        </p:nvSpPr>
        <p:spPr bwMode="auto">
          <a:xfrm>
            <a:off x="5105400" y="3733800"/>
            <a:ext cx="3130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Apostolic Lutheran Cemetery</a:t>
            </a:r>
          </a:p>
          <a:p>
            <a:pPr algn="ctr"/>
            <a:endParaRPr lang="en-US"/>
          </a:p>
        </p:txBody>
      </p:sp>
      <p:pic>
        <p:nvPicPr>
          <p:cNvPr id="56325" name="Picture 11" descr="apolost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1447800"/>
            <a:ext cx="4875213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Douglas County Cemeteries</a:t>
            </a:r>
          </a:p>
        </p:txBody>
      </p:sp>
      <p:sp>
        <p:nvSpPr>
          <p:cNvPr id="58370" name="Text Box 3"/>
          <p:cNvSpPr txBox="1">
            <a:spLocks noChangeArrowheads="1"/>
          </p:cNvSpPr>
          <p:nvPr/>
        </p:nvSpPr>
        <p:spPr bwMode="auto">
          <a:xfrm>
            <a:off x="920750" y="3810000"/>
            <a:ext cx="1898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Poplar Cemetery</a:t>
            </a:r>
          </a:p>
          <a:p>
            <a:pPr algn="ctr"/>
            <a:endParaRPr lang="en-US"/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1206500" y="5410200"/>
            <a:ext cx="1174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Wascott</a:t>
            </a:r>
          </a:p>
          <a:p>
            <a:pPr algn="ctr"/>
            <a:r>
              <a:rPr lang="en-US"/>
              <a:t>Cemetery</a:t>
            </a:r>
          </a:p>
        </p:txBody>
      </p:sp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5581650" y="3733800"/>
            <a:ext cx="2178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St Pius X Cemetery</a:t>
            </a:r>
          </a:p>
          <a:p>
            <a:pPr algn="ctr"/>
            <a:endParaRPr lang="en-US"/>
          </a:p>
        </p:txBody>
      </p:sp>
      <p:pic>
        <p:nvPicPr>
          <p:cNvPr id="58373" name="Picture 9" descr="popl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066800"/>
            <a:ext cx="24495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10" descr="stpius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990600"/>
            <a:ext cx="30067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11" descr="wascot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1800" y="4116388"/>
            <a:ext cx="3830638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Douglas County Cemeteries</a:t>
            </a:r>
          </a:p>
        </p:txBody>
      </p:sp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698500" y="5410200"/>
            <a:ext cx="219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Riverside Cemetery</a:t>
            </a:r>
          </a:p>
        </p:txBody>
      </p:sp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5524500" y="3733800"/>
            <a:ext cx="229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Graceland Cemetery</a:t>
            </a:r>
          </a:p>
          <a:p>
            <a:pPr algn="ctr"/>
            <a:endParaRPr lang="en-US"/>
          </a:p>
        </p:txBody>
      </p:sp>
      <p:pic>
        <p:nvPicPr>
          <p:cNvPr id="60420" name="Picture 10" descr="gracel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1093788"/>
            <a:ext cx="4572000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11" descr="riversi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4117975"/>
            <a:ext cx="3429000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4" descr="covenant cemeter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089025"/>
            <a:ext cx="3352800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3" name="Text Box 5"/>
          <p:cNvSpPr txBox="1">
            <a:spLocks noChangeArrowheads="1"/>
          </p:cNvSpPr>
          <p:nvPr/>
        </p:nvSpPr>
        <p:spPr bwMode="auto">
          <a:xfrm>
            <a:off x="685800" y="3683000"/>
            <a:ext cx="221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Covenant Cemetery</a:t>
            </a:r>
          </a:p>
          <a:p>
            <a:pPr algn="ctr"/>
            <a:r>
              <a:rPr lang="en-US"/>
              <a:t>(Cloverland)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Douglas County Cemeteries</a:t>
            </a:r>
          </a:p>
        </p:txBody>
      </p:sp>
      <p:sp>
        <p:nvSpPr>
          <p:cNvPr id="62466" name="Text Box 3"/>
          <p:cNvSpPr txBox="1">
            <a:spLocks noChangeArrowheads="1"/>
          </p:cNvSpPr>
          <p:nvPr/>
        </p:nvSpPr>
        <p:spPr bwMode="auto">
          <a:xfrm>
            <a:off x="1022350" y="3810000"/>
            <a:ext cx="2419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Greenwood Cemetery</a:t>
            </a:r>
          </a:p>
          <a:p>
            <a:pPr algn="ctr"/>
            <a:endParaRPr lang="en-US"/>
          </a:p>
        </p:txBody>
      </p:sp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2870200" y="5943600"/>
            <a:ext cx="13017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Pine Ridge</a:t>
            </a:r>
          </a:p>
          <a:p>
            <a:pPr algn="ctr"/>
            <a:r>
              <a:rPr lang="en-US"/>
              <a:t>Cemetery</a:t>
            </a:r>
          </a:p>
          <a:p>
            <a:pPr algn="ctr"/>
            <a:endParaRPr lang="en-US"/>
          </a:p>
        </p:txBody>
      </p:sp>
      <p:pic>
        <p:nvPicPr>
          <p:cNvPr id="62468" name="Picture 9" descr="greenwoo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066800"/>
            <a:ext cx="35004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10" descr="calvar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3886200"/>
            <a:ext cx="35004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11" descr="catholi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1676400"/>
            <a:ext cx="3276600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12" descr="pineridg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4343400"/>
            <a:ext cx="1914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2" name="Text Box 13"/>
          <p:cNvSpPr txBox="1">
            <a:spLocks noChangeArrowheads="1"/>
          </p:cNvSpPr>
          <p:nvPr/>
        </p:nvSpPr>
        <p:spPr bwMode="auto">
          <a:xfrm>
            <a:off x="5867400" y="1143000"/>
            <a:ext cx="2012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Calvary Cemetery</a:t>
            </a:r>
          </a:p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325" y="1277938"/>
            <a:ext cx="2357438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28975" y="1371600"/>
            <a:ext cx="563086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Douglas County Cemeteries</a:t>
            </a:r>
          </a:p>
        </p:txBody>
      </p:sp>
      <p:sp>
        <p:nvSpPr>
          <p:cNvPr id="64516" name="Text Box 3"/>
          <p:cNvSpPr txBox="1">
            <a:spLocks noChangeArrowheads="1"/>
          </p:cNvSpPr>
          <p:nvPr/>
        </p:nvSpPr>
        <p:spPr bwMode="auto">
          <a:xfrm>
            <a:off x="3200400" y="5791200"/>
            <a:ext cx="3295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Parkland Wentworth Cemetery</a:t>
            </a:r>
          </a:p>
          <a:p>
            <a:pPr algn="ctr"/>
            <a:endParaRPr lang="en-US"/>
          </a:p>
        </p:txBody>
      </p:sp>
      <p:sp>
        <p:nvSpPr>
          <p:cNvPr id="64517" name="TextBox 2"/>
          <p:cNvSpPr txBox="1">
            <a:spLocks noChangeArrowheads="1"/>
          </p:cNvSpPr>
          <p:nvPr/>
        </p:nvSpPr>
        <p:spPr bwMode="auto">
          <a:xfrm>
            <a:off x="8001000" y="5264150"/>
            <a:ext cx="6905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1973</a:t>
            </a:r>
          </a:p>
        </p:txBody>
      </p:sp>
      <p:sp>
        <p:nvSpPr>
          <p:cNvPr id="64518" name="TextBox 6"/>
          <p:cNvSpPr txBox="1">
            <a:spLocks noChangeArrowheads="1"/>
          </p:cNvSpPr>
          <p:nvPr/>
        </p:nvSpPr>
        <p:spPr bwMode="auto">
          <a:xfrm>
            <a:off x="568325" y="2603500"/>
            <a:ext cx="692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2009</a:t>
            </a:r>
          </a:p>
        </p:txBody>
      </p:sp>
      <p:pic>
        <p:nvPicPr>
          <p:cNvPr id="64519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8325" y="3124200"/>
            <a:ext cx="2357438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0" name="TextBox 8"/>
          <p:cNvSpPr txBox="1">
            <a:spLocks noChangeArrowheads="1"/>
          </p:cNvSpPr>
          <p:nvPr/>
        </p:nvSpPr>
        <p:spPr bwMode="auto">
          <a:xfrm>
            <a:off x="2133600" y="4495800"/>
            <a:ext cx="690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1962</a:t>
            </a:r>
          </a:p>
        </p:txBody>
      </p:sp>
      <p:pic>
        <p:nvPicPr>
          <p:cNvPr id="64521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8325" y="4994275"/>
            <a:ext cx="2357438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2" name="TextBox 10"/>
          <p:cNvSpPr txBox="1">
            <a:spLocks noChangeArrowheads="1"/>
          </p:cNvSpPr>
          <p:nvPr/>
        </p:nvSpPr>
        <p:spPr bwMode="auto">
          <a:xfrm>
            <a:off x="2170113" y="5080000"/>
            <a:ext cx="6905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1992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smtClean="0"/>
              <a:t>Douglas County “Missing” Cemeteries/Graves</a:t>
            </a:r>
          </a:p>
        </p:txBody>
      </p:sp>
      <p:pic>
        <p:nvPicPr>
          <p:cNvPr id="66564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309688"/>
            <a:ext cx="67818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5" name="Text Box 3"/>
          <p:cNvSpPr txBox="1">
            <a:spLocks noChangeArrowheads="1"/>
          </p:cNvSpPr>
          <p:nvPr/>
        </p:nvSpPr>
        <p:spPr bwMode="auto">
          <a:xfrm>
            <a:off x="228600" y="2819400"/>
            <a:ext cx="1752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Unnamed Cemetery?</a:t>
            </a:r>
          </a:p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3"/>
          <p:cNvSpPr>
            <a:spLocks noGrp="1"/>
          </p:cNvSpPr>
          <p:nvPr>
            <p:ph idx="1"/>
          </p:nvPr>
        </p:nvSpPr>
        <p:spPr>
          <a:xfrm>
            <a:off x="304800" y="1752600"/>
            <a:ext cx="8540750" cy="449897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1400" b="1" i="1" dirty="0" smtClean="0">
                <a:solidFill>
                  <a:srgbClr val="2D2E36"/>
                </a:solidFill>
              </a:rPr>
              <a:t>Lot and Grave Data Construction</a:t>
            </a:r>
          </a:p>
          <a:p>
            <a:pPr lvl="1" indent="-274320" fontAlgn="auto">
              <a:spcAft>
                <a:spcPts val="0"/>
              </a:spcAft>
              <a:defRPr/>
            </a:pPr>
            <a:r>
              <a:rPr lang="en-US" sz="1400" b="1" i="1" dirty="0" smtClean="0">
                <a:solidFill>
                  <a:srgbClr val="2D2E36"/>
                </a:solidFill>
              </a:rPr>
              <a:t>On Average it takes about 4 (30 hours) days to create a 300-500 grave cemetery with unique IDs</a:t>
            </a:r>
          </a:p>
          <a:p>
            <a:pPr lvl="1" indent="-274320" fontAlgn="auto">
              <a:spcAft>
                <a:spcPts val="0"/>
              </a:spcAft>
              <a:defRPr/>
            </a:pPr>
            <a:endParaRPr lang="en-US" sz="1400" b="1" i="1" dirty="0">
              <a:solidFill>
                <a:srgbClr val="2D2E36"/>
              </a:solidFill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en-US" sz="1400" b="1" i="1" dirty="0" smtClean="0">
                <a:solidFill>
                  <a:srgbClr val="2D2E36"/>
                </a:solidFill>
              </a:rPr>
              <a:t>Evergreen Cemetery</a:t>
            </a:r>
          </a:p>
          <a:p>
            <a:pPr lvl="1" indent="-274320" fontAlgn="auto">
              <a:spcAft>
                <a:spcPts val="0"/>
              </a:spcAft>
              <a:defRPr/>
            </a:pPr>
            <a:r>
              <a:rPr lang="en-US" sz="1400" b="1" i="1" dirty="0" smtClean="0">
                <a:solidFill>
                  <a:srgbClr val="2D2E36"/>
                </a:solidFill>
              </a:rPr>
              <a:t>Burial information was linked to the grave information in 4 days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1400" b="1" i="1" dirty="0" smtClean="0">
                <a:solidFill>
                  <a:srgbClr val="2D2E36"/>
                </a:solidFill>
              </a:rPr>
              <a:t>1076 Names (Averaged about 250 names for 6 Hours of work)</a:t>
            </a:r>
          </a:p>
          <a:p>
            <a:pPr lvl="2" fontAlgn="auto">
              <a:spcAft>
                <a:spcPts val="0"/>
              </a:spcAft>
              <a:defRPr/>
            </a:pPr>
            <a:endParaRPr lang="en-US" sz="1400" b="1" i="1" dirty="0">
              <a:solidFill>
                <a:srgbClr val="2D2E36"/>
              </a:solidFill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en-US" sz="1400" b="1" i="1" dirty="0" smtClean="0">
                <a:solidFill>
                  <a:srgbClr val="2D2E36"/>
                </a:solidFill>
              </a:rPr>
              <a:t>Estimated 55,000 graves in Douglas County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1400" b="1" i="1" dirty="0" smtClean="0">
                <a:solidFill>
                  <a:srgbClr val="2D2E36"/>
                </a:solidFill>
              </a:rPr>
              <a:t>2386 have been assigned a grave location (4.4%)</a:t>
            </a: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endParaRPr lang="en-US" sz="1400" b="1" i="1" dirty="0">
              <a:solidFill>
                <a:srgbClr val="2D2E36"/>
              </a:solidFill>
            </a:endParaRPr>
          </a:p>
          <a:p>
            <a:pPr marL="0" indent="0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en-US" sz="1400" b="1" i="1" dirty="0" smtClean="0">
                <a:solidFill>
                  <a:srgbClr val="2D2E36"/>
                </a:solidFill>
              </a:rPr>
              <a:t>Graves/Lots Created</a:t>
            </a:r>
          </a:p>
          <a:p>
            <a:pPr marL="274320" indent="-274320" fontAlgn="auto">
              <a:spcAft>
                <a:spcPts val="0"/>
              </a:spcAft>
              <a:defRPr/>
            </a:pPr>
            <a:r>
              <a:rPr lang="en-US" sz="1400" b="1" i="1" dirty="0" smtClean="0">
                <a:solidFill>
                  <a:srgbClr val="2D2E36"/>
                </a:solidFill>
              </a:rPr>
              <a:t>18,557 and counting</a:t>
            </a:r>
          </a:p>
          <a:p>
            <a:pPr marL="0" indent="0"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1200" b="1" i="1" dirty="0">
                <a:solidFill>
                  <a:srgbClr val="2D2E36"/>
                </a:solidFill>
              </a:rPr>
              <a:t>	</a:t>
            </a:r>
            <a:endParaRPr lang="en-US" sz="1200" b="1" i="1" dirty="0" smtClean="0">
              <a:solidFill>
                <a:srgbClr val="2D2E36"/>
              </a:solidFill>
            </a:endParaRPr>
          </a:p>
        </p:txBody>
      </p:sp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Important Statistics</a:t>
            </a:r>
          </a:p>
        </p:txBody>
      </p:sp>
      <p:pic>
        <p:nvPicPr>
          <p:cNvPr id="6861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4495800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3400" y="4572000"/>
            <a:ext cx="27178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Resources/References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6888" y="1371600"/>
            <a:ext cx="7408862" cy="53300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smtClean="0"/>
              <a:t>Wi Gen Web, </a:t>
            </a:r>
            <a:r>
              <a:rPr lang="en-US" sz="1800" smtClean="0">
                <a:hlinkClick r:id="rId3"/>
              </a:rPr>
              <a:t>www.wigenweb.org</a:t>
            </a: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1800" dirty="0" smtClean="0"/>
              <a:t>Cemetery Mapping Service, </a:t>
            </a:r>
            <a:r>
              <a:rPr lang="en-US" sz="1800" dirty="0" smtClean="0">
                <a:hlinkClick r:id="rId4"/>
              </a:rPr>
              <a:t>http://www.topographix.com/</a:t>
            </a: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1800" dirty="0" smtClean="0"/>
              <a:t>Superior/Douglas County Mapping Site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1800" dirty="0" smtClean="0">
                <a:hlinkClick r:id="rId5"/>
              </a:rPr>
              <a:t>http://douglasco.mapping-online.com/DouglasCoWi/default.htm</a:t>
            </a: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1800" dirty="0" smtClean="0"/>
              <a:t>Wisconsin Tombstone Project, </a:t>
            </a:r>
            <a:r>
              <a:rPr lang="en-US" sz="1800" u="sng" dirty="0" smtClean="0">
                <a:solidFill>
                  <a:srgbClr val="0B87D6"/>
                </a:solidFill>
                <a:hlinkClick r:id="rId6" invalidUrl="http:///"/>
              </a:rPr>
              <a:t>http://</a:t>
            </a:r>
            <a:r>
              <a:rPr lang="en-US" sz="1800" u="sng" dirty="0" smtClean="0">
                <a:solidFill>
                  <a:srgbClr val="0B87D6"/>
                </a:solidFill>
                <a:hlinkClick r:id="rId7"/>
              </a:rPr>
              <a:t>www.usgwarchives.net/wi/cemetery/douglas.html</a:t>
            </a:r>
            <a:endParaRPr lang="en-US" sz="1800" u="sng" dirty="0" smtClean="0">
              <a:solidFill>
                <a:srgbClr val="0B87D6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rgbClr val="06436B"/>
                </a:solidFill>
              </a:rPr>
              <a:t>Wi Gen Web Archives, </a:t>
            </a:r>
            <a:r>
              <a:rPr lang="en-US" sz="1800" dirty="0" smtClean="0">
                <a:solidFill>
                  <a:srgbClr val="0B87D6"/>
                </a:solidFill>
                <a:hlinkClick r:id="rId8"/>
              </a:rPr>
              <a:t>http://www.usgwarchives.net/wi/douglas.htm</a:t>
            </a:r>
            <a:endParaRPr lang="en-US" sz="1800" dirty="0" smtClean="0">
              <a:solidFill>
                <a:srgbClr val="0B87D6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Interment.net, </a:t>
            </a:r>
            <a:r>
              <a:rPr lang="en-US" sz="1800" dirty="0" smtClean="0">
                <a:solidFill>
                  <a:srgbClr val="0B87D6"/>
                </a:solidFill>
                <a:hlinkClick r:id="rId9"/>
              </a:rPr>
              <a:t>http</a:t>
            </a:r>
            <a:r>
              <a:rPr lang="en-US" sz="1800" dirty="0">
                <a:solidFill>
                  <a:srgbClr val="0B87D6"/>
                </a:solidFill>
                <a:hlinkClick r:id="rId9"/>
              </a:rPr>
              <a:t>://</a:t>
            </a:r>
            <a:r>
              <a:rPr lang="en-US" sz="1800" dirty="0" smtClean="0">
                <a:solidFill>
                  <a:srgbClr val="0B87D6"/>
                </a:solidFill>
                <a:hlinkClick r:id="rId9"/>
              </a:rPr>
              <a:t>www.interment.net/us/wi/index.htm</a:t>
            </a:r>
            <a:endParaRPr lang="en-US" sz="1800" dirty="0" smtClean="0">
              <a:solidFill>
                <a:srgbClr val="0B87D6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Wi </a:t>
            </a:r>
            <a:r>
              <a:rPr lang="en-US" sz="1800" dirty="0" err="1" smtClean="0">
                <a:solidFill>
                  <a:schemeClr val="tx2">
                    <a:lumMod val="75000"/>
                  </a:schemeClr>
                </a:solidFill>
              </a:rPr>
              <a:t>Geneology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Trails</a:t>
            </a:r>
            <a:r>
              <a:rPr lang="en-US" sz="1800" dirty="0">
                <a:solidFill>
                  <a:srgbClr val="0B87D6"/>
                </a:solidFill>
              </a:rPr>
              <a:t>, </a:t>
            </a:r>
            <a:r>
              <a:rPr lang="en-US" sz="1800" u="sng" dirty="0">
                <a:solidFill>
                  <a:srgbClr val="0B87D6"/>
                </a:solidFill>
                <a:hlinkClick r:id="rId10"/>
              </a:rPr>
              <a:t>http://genealogytrails.com/wis</a:t>
            </a:r>
            <a:r>
              <a:rPr lang="en-US" sz="1800" dirty="0" smtClean="0">
                <a:solidFill>
                  <a:srgbClr val="0B87D6"/>
                </a:solidFill>
                <a:hlinkClick r:id="rId10"/>
              </a:rPr>
              <a:t>/</a:t>
            </a:r>
            <a:endParaRPr lang="en-US" sz="1800" dirty="0" smtClean="0">
              <a:solidFill>
                <a:srgbClr val="0B87D6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Civil War Lookup, </a:t>
            </a:r>
            <a:r>
              <a:rPr lang="en-US" sz="1800" dirty="0">
                <a:solidFill>
                  <a:srgbClr val="0B87D6"/>
                </a:solidFill>
              </a:rPr>
              <a:t>http://www.itd.nps.gov/cwss/regiments.cfm</a:t>
            </a:r>
            <a:endParaRPr lang="en-US" sz="1800" dirty="0" smtClean="0">
              <a:solidFill>
                <a:srgbClr val="0B87D6"/>
              </a:solidFill>
            </a:endParaRPr>
          </a:p>
          <a:p>
            <a:pPr>
              <a:lnSpc>
                <a:spcPct val="90000"/>
              </a:lnSpc>
            </a:pPr>
            <a:endParaRPr lang="en-US" dirty="0" smtClean="0">
              <a:solidFill>
                <a:srgbClr val="0B87D6"/>
              </a:solidFill>
            </a:endParaRPr>
          </a:p>
          <a:p>
            <a:pPr>
              <a:lnSpc>
                <a:spcPct val="90000"/>
              </a:lnSpc>
            </a:pPr>
            <a:endParaRPr lang="en-US" dirty="0" smtClean="0">
              <a:solidFill>
                <a:srgbClr val="0B87D6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lvl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69635" name="Picture 4" descr="woodlawn grass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8600" y="502920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685071" y="5029201"/>
            <a:ext cx="2344629" cy="175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5" descr="hebrew ea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343400"/>
            <a:ext cx="3048000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Project Completion Results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752600"/>
            <a:ext cx="7408863" cy="3451225"/>
          </a:xfrm>
        </p:spPr>
        <p:txBody>
          <a:bodyPr/>
          <a:lstStyle/>
          <a:p>
            <a:r>
              <a:rPr lang="en-US" smtClean="0"/>
              <a:t>Accurate GIS maps/inventory of all cemeteries in Douglas County</a:t>
            </a:r>
          </a:p>
          <a:p>
            <a:r>
              <a:rPr lang="en-US" smtClean="0"/>
              <a:t>Search Database for Veteran’s &amp; Medical Examiner to use</a:t>
            </a:r>
          </a:p>
          <a:p>
            <a:r>
              <a:rPr lang="en-US" smtClean="0"/>
              <a:t>Searchable online resource for public use</a:t>
            </a:r>
          </a:p>
        </p:txBody>
      </p:sp>
      <p:pic>
        <p:nvPicPr>
          <p:cNvPr id="71684" name="Picture 6" descr="stfrancis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83413" y="4343400"/>
            <a:ext cx="17668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7" descr="photo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43434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799513" cy="3048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/>
              <a:t>Douglas County Cemetery Data</a:t>
            </a:r>
          </a:p>
        </p:txBody>
      </p:sp>
      <p:sp>
        <p:nvSpPr>
          <p:cNvPr id="18434" name="Text Box 436"/>
          <p:cNvSpPr txBox="1">
            <a:spLocks noChangeArrowheads="1"/>
          </p:cNvSpPr>
          <p:nvPr/>
        </p:nvSpPr>
        <p:spPr bwMode="auto">
          <a:xfrm>
            <a:off x="746125" y="1760538"/>
            <a:ext cx="1841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800"/>
          </a:p>
        </p:txBody>
      </p:sp>
      <p:graphicFrame>
        <p:nvGraphicFramePr>
          <p:cNvPr id="50023" name="Group 87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6130323"/>
              </p:ext>
            </p:extLst>
          </p:nvPr>
        </p:nvGraphicFramePr>
        <p:xfrm>
          <a:off x="533400" y="468313"/>
          <a:ext cx="8229600" cy="6400800"/>
        </p:xfrm>
        <a:graphic>
          <a:graphicData uri="http://schemas.openxmlformats.org/drawingml/2006/table">
            <a:tbl>
              <a:tblPr/>
              <a:tblGrid>
                <a:gridCol w="2160374"/>
                <a:gridCol w="1009135"/>
                <a:gridCol w="1320113"/>
                <a:gridCol w="3739978"/>
              </a:tblGrid>
              <a:tr h="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Cemetery_Name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Number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Township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Owner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Apostolic Lutheran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40+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Maple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Finnish Apostolic Lutheran Church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Bennett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Bennett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Town of Bennett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Calvary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11000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South Superior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Calvary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Covenant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Dairyland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Town of Dairyland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Covenant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Cloverland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Cloverland Mission Covenant Church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Evergreen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1076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Solon Springs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Town of Solon Springs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Ever-Rest (Waino)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Brule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Cemetery Grounds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Faith Lutheran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290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Maple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Faith Lutheran Church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Gordon Memorial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1000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Gordon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Town of Gordon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Graceland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4000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South Superior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Graceland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Greenwood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25000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South Superior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Greenwood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Hawthorne/Parkview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Hawthorne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Town of Hawthorne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Hebrew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800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South Superior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Hebrew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Highland Memorial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132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Highland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Town of Highland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Lake Nebagamon Cemetery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1300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Lake Nebagamon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Village of Lake Nebagamon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Lakeside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400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Lakeside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Lakeside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Lutheran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Bennett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Town of Bennett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Nemadji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1100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East Superior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 Francis X Catholic Cong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Old Dairyland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Dairyland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Town of </a:t>
                      </a:r>
                      <a:r>
                        <a:rPr kumimoji="0" lang="en-US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Dairyland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Parkland Wentworth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300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Parkland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Douglas County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PARKVIEW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Hawthorne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Town of Hawthorne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Pine Ridge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Brule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Brule Cemetery Ground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Poplar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900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Poplar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Lutheran Church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Poplar Creek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Town of Superior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Poplar Creek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Resthaven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Cloverland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Rest Haven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Riverhill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Dairyland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Town of Dairyland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Riverside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3000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South Superior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Riverside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 Francis (Catholic)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3300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East Superior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 Francis X Catholic Cong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1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 Williams/Aloysius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Foxboro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 Williams Catholic Church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5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St. Ann's (Blueberry)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135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Maple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Mears Trust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St. Pius X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300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Solon Springs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St Pius Catholic Church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Summitt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500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Foxboro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Town of Summit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Wascott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330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Wascott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Town of Wascott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Woodlawn Cemetery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320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Parkland</a:t>
                      </a:r>
                      <a:endParaRPr kumimoji="0" lang="en-US" sz="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Parkland Cemetery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Next Steps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447800"/>
            <a:ext cx="7408863" cy="3451225"/>
          </a:xfrm>
        </p:spPr>
        <p:txBody>
          <a:bodyPr/>
          <a:lstStyle/>
          <a:p>
            <a:r>
              <a:rPr lang="en-US" dirty="0" smtClean="0"/>
              <a:t>Meeting of Sextons in Douglas County to show pilot cemetery results and define what is needed to complete the remaining cemeteries</a:t>
            </a:r>
          </a:p>
          <a:p>
            <a:r>
              <a:rPr lang="en-US" dirty="0" smtClean="0"/>
              <a:t>Develop verification process</a:t>
            </a:r>
          </a:p>
          <a:p>
            <a:r>
              <a:rPr lang="en-US" dirty="0" smtClean="0"/>
              <a:t>Discuss Maintenance plan and options</a:t>
            </a:r>
          </a:p>
          <a:p>
            <a:r>
              <a:rPr lang="en-US" dirty="0" smtClean="0"/>
              <a:t>Discuss adding a cemeteries theme to the DC mapping site (Long Term Goal)</a:t>
            </a:r>
          </a:p>
        </p:txBody>
      </p:sp>
      <p:pic>
        <p:nvPicPr>
          <p:cNvPr id="73731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0" y="4495800"/>
            <a:ext cx="2641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705600" y="4097784"/>
            <a:ext cx="1962150" cy="261620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7373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440055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Douglas County Cemeteries</a:t>
            </a:r>
          </a:p>
        </p:txBody>
      </p:sp>
      <p:sp>
        <p:nvSpPr>
          <p:cNvPr id="75778" name="Text Box 5"/>
          <p:cNvSpPr txBox="1">
            <a:spLocks noChangeArrowheads="1"/>
          </p:cNvSpPr>
          <p:nvPr/>
        </p:nvSpPr>
        <p:spPr bwMode="auto">
          <a:xfrm>
            <a:off x="304800" y="1676400"/>
            <a:ext cx="4114800" cy="353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588" tIns="65088" rIns="128588" bIns="65088">
            <a:spAutoFit/>
          </a:bodyPr>
          <a:lstStyle/>
          <a:p>
            <a:pPr eaLnBrk="0" hangingPunct="0"/>
            <a:r>
              <a:rPr lang="en-US" b="1"/>
              <a:t>Ben Klitzke</a:t>
            </a:r>
          </a:p>
          <a:p>
            <a:pPr eaLnBrk="0" hangingPunct="0"/>
            <a:r>
              <a:rPr lang="en-US"/>
              <a:t>County Surveyor/LIO, Douglas County, WI</a:t>
            </a:r>
          </a:p>
          <a:p>
            <a:pPr eaLnBrk="0" hangingPunct="0"/>
            <a:r>
              <a:rPr lang="en-US"/>
              <a:t>Ben.klitzke@douglascountywi.org</a:t>
            </a:r>
          </a:p>
          <a:p>
            <a:pPr eaLnBrk="0" hangingPunct="0"/>
            <a:r>
              <a:rPr lang="en-US"/>
              <a:t>218-395-1340</a:t>
            </a:r>
          </a:p>
          <a:p>
            <a:pPr eaLnBrk="0" hangingPunct="0"/>
            <a:endParaRPr lang="en-US" b="1"/>
          </a:p>
          <a:p>
            <a:pPr eaLnBrk="0" hangingPunct="0"/>
            <a:r>
              <a:rPr lang="en-US" b="1"/>
              <a:t>Ellen Oaks</a:t>
            </a:r>
          </a:p>
          <a:p>
            <a:pPr eaLnBrk="0" hangingPunct="0"/>
            <a:r>
              <a:rPr lang="en-US"/>
              <a:t>Douglas County Veterans Services Office</a:t>
            </a:r>
          </a:p>
          <a:p>
            <a:pPr eaLnBrk="0" hangingPunct="0"/>
            <a:r>
              <a:rPr lang="en-US">
                <a:hlinkClick r:id="rId3"/>
              </a:rPr>
              <a:t>veterans@douglascountywi.org</a:t>
            </a:r>
            <a:endParaRPr lang="en-US"/>
          </a:p>
          <a:p>
            <a:pPr eaLnBrk="0" hangingPunct="0"/>
            <a:r>
              <a:rPr lang="en-US"/>
              <a:t>715-395-1331</a:t>
            </a:r>
          </a:p>
          <a:p>
            <a:pPr algn="ctr" eaLnBrk="0" hangingPunct="0">
              <a:spcBef>
                <a:spcPct val="40000"/>
              </a:spcBef>
            </a:pPr>
            <a:endParaRPr lang="en-US"/>
          </a:p>
        </p:txBody>
      </p:sp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4648200" y="1600200"/>
            <a:ext cx="4114800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588" tIns="65088" rIns="128588" bIns="65088">
            <a:spAutoFit/>
          </a:bodyPr>
          <a:lstStyle/>
          <a:p>
            <a:pPr eaLnBrk="0" hangingPunct="0"/>
            <a:r>
              <a:rPr lang="en-US" b="1"/>
              <a:t>Jon Fiskness</a:t>
            </a:r>
          </a:p>
          <a:p>
            <a:pPr eaLnBrk="0" hangingPunct="0"/>
            <a:r>
              <a:rPr lang="en-US"/>
              <a:t>GIS Coordinator, City of Superior, WI</a:t>
            </a:r>
          </a:p>
          <a:p>
            <a:pPr eaLnBrk="0" hangingPunct="0"/>
            <a:r>
              <a:rPr lang="en-US"/>
              <a:t>fisknessj@ci.superior.wi.us</a:t>
            </a:r>
          </a:p>
          <a:p>
            <a:pPr eaLnBrk="0" hangingPunct="0"/>
            <a:r>
              <a:rPr lang="en-US"/>
              <a:t>715-395-7423</a:t>
            </a:r>
          </a:p>
          <a:p>
            <a:pPr eaLnBrk="0" hangingPunct="0"/>
            <a:endParaRPr lang="en-US" b="1"/>
          </a:p>
          <a:p>
            <a:pPr eaLnBrk="0" hangingPunct="0"/>
            <a:r>
              <a:rPr lang="en-US" b="1"/>
              <a:t>Randy Jones</a:t>
            </a:r>
          </a:p>
          <a:p>
            <a:pPr eaLnBrk="0" hangingPunct="0"/>
            <a:r>
              <a:rPr lang="en-US"/>
              <a:t>GIS Technician, Douglas County, WI</a:t>
            </a:r>
          </a:p>
          <a:p>
            <a:pPr eaLnBrk="0" hangingPunct="0"/>
            <a:r>
              <a:rPr lang="en-US"/>
              <a:t>Randy.Jones@douglascountywi.org</a:t>
            </a:r>
          </a:p>
          <a:p>
            <a:pPr eaLnBrk="0" hangingPunct="0"/>
            <a:r>
              <a:rPr lang="en-US"/>
              <a:t>715-395-1570</a:t>
            </a:r>
          </a:p>
          <a:p>
            <a:pPr algn="ctr" eaLnBrk="0" hangingPunct="0">
              <a:spcBef>
                <a:spcPct val="4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Reasons for Douglas County Interest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2209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mtClean="0"/>
              <a:t>Veteran’s Service Office – Need for accurate veteran’s data</a:t>
            </a:r>
          </a:p>
          <a:p>
            <a:pPr>
              <a:lnSpc>
                <a:spcPct val="90000"/>
              </a:lnSpc>
            </a:pPr>
            <a:r>
              <a:rPr lang="en-US" smtClean="0"/>
              <a:t>Land Records/GIS – Interest in accurate mapping of cemeteries and inventorying</a:t>
            </a:r>
          </a:p>
          <a:p>
            <a:pPr>
              <a:lnSpc>
                <a:spcPct val="90000"/>
              </a:lnSpc>
            </a:pPr>
            <a:r>
              <a:rPr lang="en-US" smtClean="0"/>
              <a:t>Douglas County Medical Examiner – Public Calls and Research</a:t>
            </a:r>
          </a:p>
          <a:p>
            <a:pPr>
              <a:lnSpc>
                <a:spcPct val="90000"/>
              </a:lnSpc>
            </a:pPr>
            <a:endParaRPr lang="en-US" smtClean="0"/>
          </a:p>
        </p:txBody>
      </p:sp>
      <p:pic>
        <p:nvPicPr>
          <p:cNvPr id="20483" name="Picture 4" descr="photo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9624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bennet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3886200"/>
            <a:ext cx="35004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799513" cy="3048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 smtClean="0"/>
              <a:t>Bob Bergsten</a:t>
            </a:r>
            <a:endParaRPr lang="en-US" sz="1600" dirty="0"/>
          </a:p>
        </p:txBody>
      </p:sp>
      <p:sp>
        <p:nvSpPr>
          <p:cNvPr id="18434" name="Text Box 436"/>
          <p:cNvSpPr txBox="1">
            <a:spLocks noChangeArrowheads="1"/>
          </p:cNvSpPr>
          <p:nvPr/>
        </p:nvSpPr>
        <p:spPr bwMode="auto">
          <a:xfrm>
            <a:off x="746125" y="1760538"/>
            <a:ext cx="1841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610073"/>
            <a:ext cx="3742764" cy="5784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3821097"/>
            <a:ext cx="2016252" cy="2489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139097"/>
            <a:ext cx="4182035" cy="3231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5" y="711412"/>
            <a:ext cx="3683393" cy="252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7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838200"/>
          </a:xfrm>
        </p:spPr>
        <p:txBody>
          <a:bodyPr/>
          <a:lstStyle/>
          <a:p>
            <a:r>
              <a:rPr lang="en-US" b="1" smtClean="0"/>
              <a:t>What is GIS?</a:t>
            </a:r>
          </a:p>
        </p:txBody>
      </p:sp>
      <p:sp>
        <p:nvSpPr>
          <p:cNvPr id="22530" name="Text Box 13"/>
          <p:cNvSpPr txBox="1">
            <a:spLocks noChangeArrowheads="1"/>
          </p:cNvSpPr>
          <p:nvPr/>
        </p:nvSpPr>
        <p:spPr bwMode="auto">
          <a:xfrm>
            <a:off x="457200" y="1219200"/>
            <a:ext cx="8001000" cy="302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200" b="1"/>
              <a:t>Geographic Information Systems (GIS)</a:t>
            </a:r>
            <a:r>
              <a:rPr lang="en-US" sz="1200"/>
              <a:t> - An integrated collection of computer software and data used to view and manage information about geographic places, analyze spatial relationships, and model spatial processes. A GIS provides a framework for gathering and organizing spatial data and related information so that it can be displayed and analyzed.</a:t>
            </a:r>
            <a:endParaRPr lang="en-US"/>
          </a:p>
          <a:p>
            <a:pPr eaLnBrk="0" hangingPunct="0">
              <a:spcBef>
                <a:spcPct val="50000"/>
              </a:spcBef>
            </a:pPr>
            <a:r>
              <a:rPr lang="en-US"/>
              <a:t>GIS is more than just maps, it is: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1200"/>
              <a:t>Data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1200"/>
              <a:t>Hardware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1200"/>
              <a:t>Software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1200"/>
              <a:t>People 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sz="1200"/>
              <a:t>Methods</a:t>
            </a:r>
          </a:p>
          <a:p>
            <a:pPr eaLnBrk="0" hangingPunct="0">
              <a:spcBef>
                <a:spcPct val="50000"/>
              </a:spcBef>
            </a:pPr>
            <a:r>
              <a:rPr lang="en-US"/>
              <a:t> </a:t>
            </a:r>
          </a:p>
        </p:txBody>
      </p:sp>
      <p:pic>
        <p:nvPicPr>
          <p:cNvPr id="22531" name="Picture 14" descr="g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1905000"/>
            <a:ext cx="25400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5" descr="bud sommerville wheel trans s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343400"/>
            <a:ext cx="4119563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16"/>
          <p:cNvSpPr txBox="1">
            <a:spLocks noChangeArrowheads="1"/>
          </p:cNvSpPr>
          <p:nvPr/>
        </p:nvSpPr>
        <p:spPr bwMode="auto">
          <a:xfrm>
            <a:off x="4572000" y="5205413"/>
            <a:ext cx="39211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GIS brings City/County Departments, the </a:t>
            </a:r>
          </a:p>
          <a:p>
            <a:pPr eaLnBrk="0" hangingPunct="0"/>
            <a:r>
              <a:rPr lang="en-US" sz="1600"/>
              <a:t>private sector and public users together.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Mapping Process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05000"/>
            <a:ext cx="7408863" cy="3451225"/>
          </a:xfrm>
        </p:spPr>
        <p:txBody>
          <a:bodyPr rtlCol="0">
            <a:normAutofit fontScale="85000" lnSpcReduction="20000"/>
          </a:bodyPr>
          <a:lstStyle/>
          <a:p>
            <a:pPr marL="274320" indent="-27432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800" dirty="0"/>
              <a:t>Collection of mapping source data</a:t>
            </a:r>
          </a:p>
          <a:p>
            <a:pPr lvl="1" indent="-27432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/>
              <a:t>Recorded Plats, cemetery maps, veteran’s maps, aerial photography</a:t>
            </a:r>
          </a:p>
          <a:p>
            <a:pPr marL="274320" indent="-27432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800" dirty="0"/>
              <a:t>Accurate creation of GIS based cemetery maps from source data and survey control for grave/plot level identification </a:t>
            </a:r>
          </a:p>
          <a:p>
            <a:pPr lvl="1" indent="-27432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/>
              <a:t>Each uniquely identified</a:t>
            </a:r>
          </a:p>
          <a:p>
            <a:pPr marL="274320" indent="-27432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800" dirty="0"/>
              <a:t>Collection/Inventory of cemetery names</a:t>
            </a:r>
          </a:p>
          <a:p>
            <a:pPr lvl="1" indent="-27432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 smtClean="0"/>
              <a:t>Sexton Data </a:t>
            </a:r>
            <a:endParaRPr lang="en-US" sz="2400" dirty="0"/>
          </a:p>
          <a:p>
            <a:pPr lvl="1" indent="-27432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/>
              <a:t>Judith Mooney Lindgren (JML) – Douglas County </a:t>
            </a:r>
            <a:r>
              <a:rPr lang="en-US" sz="2400" dirty="0" smtClean="0"/>
              <a:t>Headstone Data</a:t>
            </a:r>
            <a:endParaRPr lang="en-US" sz="2400" dirty="0"/>
          </a:p>
          <a:p>
            <a:pPr lvl="1" indent="-274320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400" dirty="0"/>
              <a:t>Douglas County Veteran’s List</a:t>
            </a:r>
          </a:p>
          <a:p>
            <a:pPr lvl="1" indent="-274320"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sz="2400" dirty="0"/>
          </a:p>
        </p:txBody>
      </p:sp>
      <p:pic>
        <p:nvPicPr>
          <p:cNvPr id="24579" name="Picture 5" descr="SEIGEL_NE_CNR_PHOTO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72350" y="3505200"/>
            <a:ext cx="1314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Mapping Process Cont.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572000" cy="4525963"/>
          </a:xfrm>
        </p:spPr>
        <p:txBody>
          <a:bodyPr/>
          <a:lstStyle/>
          <a:p>
            <a:pPr lvl="1"/>
            <a:r>
              <a:rPr lang="en-US" dirty="0" smtClean="0"/>
              <a:t>Walking survey of the cemeteries</a:t>
            </a:r>
          </a:p>
          <a:p>
            <a:pPr lvl="1"/>
            <a:r>
              <a:rPr lang="en-US" dirty="0" smtClean="0"/>
              <a:t>Linking sexton data to the correct location</a:t>
            </a:r>
          </a:p>
          <a:p>
            <a:pPr lvl="1"/>
            <a:r>
              <a:rPr lang="en-US" dirty="0" smtClean="0"/>
              <a:t>GPS Technologies for data collection and accuracy (control)</a:t>
            </a:r>
          </a:p>
          <a:p>
            <a:r>
              <a:rPr lang="en-US" dirty="0" smtClean="0"/>
              <a:t>Verification of data</a:t>
            </a:r>
          </a:p>
          <a:p>
            <a:endParaRPr lang="en-US" dirty="0" smtClean="0"/>
          </a:p>
        </p:txBody>
      </p:sp>
      <p:pic>
        <p:nvPicPr>
          <p:cNvPr id="26627" name="Picture 5" descr="RIVERSIDE WITH GRAVE TEST JO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3657600"/>
            <a:ext cx="3200400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LAKE NEBAGAMON CEMETERY FIRST ADDITION - VILLAGE OF LAKE NEBAGAMON PAGE01 4711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1635125"/>
            <a:ext cx="36576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47244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22362</TotalTime>
  <Words>1369</Words>
  <Application>Microsoft Office PowerPoint</Application>
  <PresentationFormat>On-screen Show (4:3)</PresentationFormat>
  <Paragraphs>419</Paragraphs>
  <Slides>41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Waveform</vt:lpstr>
      <vt:lpstr>Douglas County Cemetery Modernization and Inventory</vt:lpstr>
      <vt:lpstr>Staff Involvement</vt:lpstr>
      <vt:lpstr>PowerPoint Presentation</vt:lpstr>
      <vt:lpstr>Douglas County Cemetery Data</vt:lpstr>
      <vt:lpstr>Reasons for Douglas County Interest</vt:lpstr>
      <vt:lpstr>Bob Bergsten</vt:lpstr>
      <vt:lpstr>What is GIS?</vt:lpstr>
      <vt:lpstr>Mapping Process</vt:lpstr>
      <vt:lpstr>Mapping Process Cont.</vt:lpstr>
      <vt:lpstr>NEWS</vt:lpstr>
      <vt:lpstr>Cemetery Status Update</vt:lpstr>
      <vt:lpstr>Highland Cemetery </vt:lpstr>
      <vt:lpstr>Highland Cemetery </vt:lpstr>
      <vt:lpstr>Highland Cemetery Aerials</vt:lpstr>
      <vt:lpstr>Evergreen Cemetery </vt:lpstr>
      <vt:lpstr>Evergreen Cemetery Aerials</vt:lpstr>
      <vt:lpstr>Lake Nebagamon Cemetery </vt:lpstr>
      <vt:lpstr>Woodlawn Cemetery </vt:lpstr>
      <vt:lpstr>Woodlawn Cemetery Aerials</vt:lpstr>
      <vt:lpstr>Poplar Creek Cemetery </vt:lpstr>
      <vt:lpstr>Summit Cemetery </vt:lpstr>
      <vt:lpstr>Resthaven Cemetery </vt:lpstr>
      <vt:lpstr>Hebrew Cemetery </vt:lpstr>
      <vt:lpstr>Bennett Cemetery </vt:lpstr>
      <vt:lpstr>Bennett Lutheran Cemetery </vt:lpstr>
      <vt:lpstr>St Ann’s (Blueberry) Cemetery </vt:lpstr>
      <vt:lpstr>Douglas County Cemeteries</vt:lpstr>
      <vt:lpstr>Douglas County Cemeteries</vt:lpstr>
      <vt:lpstr>Douglas County Cemeteries</vt:lpstr>
      <vt:lpstr>Douglas County Cemeteries</vt:lpstr>
      <vt:lpstr>Douglas County Cemeteries</vt:lpstr>
      <vt:lpstr>Douglas County Cemeteries</vt:lpstr>
      <vt:lpstr>Douglas County Cemeteries</vt:lpstr>
      <vt:lpstr>Douglas County Cemeteries</vt:lpstr>
      <vt:lpstr>Douglas County Cemeteries</vt:lpstr>
      <vt:lpstr>Douglas County “Missing” Cemeteries/Graves</vt:lpstr>
      <vt:lpstr>Important Statistics</vt:lpstr>
      <vt:lpstr>Resources/References</vt:lpstr>
      <vt:lpstr>Project Completion Results</vt:lpstr>
      <vt:lpstr>Next Steps</vt:lpstr>
      <vt:lpstr>Douglas County Cemeteries</vt:lpstr>
    </vt:vector>
  </TitlesOfParts>
  <Manager/>
  <Company>City of Superior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2010 Remonumentation Summary</dc:title>
  <dc:subject/>
  <dc:creator>Fiskness, Jon</dc:creator>
  <cp:keywords/>
  <dc:description/>
  <cp:lastModifiedBy>Fiskness, Jon</cp:lastModifiedBy>
  <cp:revision>133</cp:revision>
  <cp:lastPrinted>2011-03-30T13:01:03Z</cp:lastPrinted>
  <dcterms:created xsi:type="dcterms:W3CDTF">2011-01-10T13:56:29Z</dcterms:created>
  <dcterms:modified xsi:type="dcterms:W3CDTF">2011-03-30T13:17:09Z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TC102037631033</vt:lpwstr>
  </property>
</Properties>
</file>