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361" r:id="rId3"/>
    <p:sldId id="362" r:id="rId4"/>
    <p:sldId id="320" r:id="rId5"/>
    <p:sldId id="324" r:id="rId6"/>
    <p:sldId id="323" r:id="rId7"/>
    <p:sldId id="325" r:id="rId8"/>
    <p:sldId id="322" r:id="rId9"/>
    <p:sldId id="296" r:id="rId10"/>
    <p:sldId id="307" r:id="rId11"/>
    <p:sldId id="328" r:id="rId12"/>
    <p:sldId id="338" r:id="rId13"/>
    <p:sldId id="298" r:id="rId14"/>
    <p:sldId id="336" r:id="rId15"/>
    <p:sldId id="337" r:id="rId16"/>
    <p:sldId id="294" r:id="rId17"/>
    <p:sldId id="343" r:id="rId18"/>
    <p:sldId id="350" r:id="rId19"/>
    <p:sldId id="355" r:id="rId20"/>
    <p:sldId id="359" r:id="rId21"/>
    <p:sldId id="257" r:id="rId22"/>
    <p:sldId id="297" r:id="rId23"/>
    <p:sldId id="268" r:id="rId24"/>
    <p:sldId id="269" r:id="rId25"/>
    <p:sldId id="264" r:id="rId26"/>
    <p:sldId id="265" r:id="rId27"/>
    <p:sldId id="266" r:id="rId28"/>
    <p:sldId id="353" r:id="rId29"/>
    <p:sldId id="354" r:id="rId30"/>
    <p:sldId id="358" r:id="rId31"/>
    <p:sldId id="360" r:id="rId32"/>
    <p:sldId id="356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996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5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00" y="5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/>
          <a:lstStyle>
            <a:lvl1pPr algn="r">
              <a:defRPr sz="1200"/>
            </a:lvl1pPr>
          </a:lstStyle>
          <a:p>
            <a:fld id="{809FB890-DCE1-46C6-8116-778A87F020B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8830551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00" y="8830551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 anchor="b"/>
          <a:lstStyle>
            <a:lvl1pPr algn="r">
              <a:defRPr sz="1200"/>
            </a:lvl1pPr>
          </a:lstStyle>
          <a:p>
            <a:fld id="{2CB2F958-B22A-4BD6-ACE2-16F556ED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61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4F7D4-5280-4727-A417-56251522D5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0D73D-9B0F-48AC-96D7-DF343DE85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E313B97A-908C-6B57-C21D-BD97582545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4C8A399-D61C-4E45-9E80-94488E7F9CCA}" type="slidenum">
              <a:rPr lang="en-US" altLang="en-US" sz="800">
                <a:latin typeface="Arial" panose="020B0604020202020204" pitchFamily="34" charset="0"/>
              </a:rPr>
              <a:pPr/>
              <a:t>21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C0980A3-F772-C84F-9AC4-0C4376C9EF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3FF12EC0-5F46-E67F-1588-4A3F31AD1A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6F15318B-F884-884A-41E9-EE5A84276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9CB6F47-4321-41B2-A8AC-49A0AECA4610}" type="slidenum">
              <a:rPr lang="en-US" altLang="en-US" sz="800">
                <a:latin typeface="Arial" panose="020B0604020202020204" pitchFamily="34" charset="0"/>
              </a:rPr>
              <a:pPr/>
              <a:t>22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FF75752-99A5-6A56-F038-83982CC083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E7FD30E3-5ED0-3015-DEA6-80FE86275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8B9B421D-F0F5-FDDE-7729-7B51EE720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B0D599D-0C8E-4D74-8393-26A32E25404E}" type="slidenum">
              <a:rPr lang="en-US" altLang="en-US" sz="800">
                <a:latin typeface="Arial" panose="020B0604020202020204" pitchFamily="34" charset="0"/>
              </a:rPr>
              <a:pPr/>
              <a:t>23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D8FD76A-BB28-DB60-5F1E-68BB330A7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800600" cy="3600450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296D50E-4FBD-0C4E-5D4B-88D4F38DD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1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Building is in Providence RI.  Review that ortho imagery is useful but it takes a trained eye to analyze it and it has limitations.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C7D2815C-F04B-C551-3236-36F97EB923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600A322-8A38-4CD2-8319-E3CA9A0CFC15}" type="slidenum">
              <a:rPr lang="en-US" altLang="en-US" sz="800">
                <a:latin typeface="Arial" panose="020B0604020202020204" pitchFamily="34" charset="0"/>
              </a:rPr>
              <a:pPr/>
              <a:t>24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900F8712-10F4-8999-62BF-B896ADB9CA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800600" cy="360045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6DABF88-33B3-DADA-0FB4-C69D28D129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1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E3C4842-0D80-3D96-A44F-913D057242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306BF07-5A21-45BA-896F-45F98CCDADF2}" type="slidenum">
              <a:rPr lang="en-US" altLang="en-US" sz="800">
                <a:latin typeface="Arial" panose="020B0604020202020204" pitchFamily="34" charset="0"/>
              </a:rPr>
              <a:pPr/>
              <a:t>25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1AAC0D8-57CA-3DF4-29D8-D7E419EF4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800600" cy="360045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8A2CA32F-64A3-6B48-32B8-4AF959D1A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1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086B44E-46D1-428D-2698-E0E31C0993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116638D-B8B1-4C25-939A-29C43A07AD2B}" type="slidenum">
              <a:rPr lang="en-US" altLang="en-US" sz="800">
                <a:latin typeface="Arial" panose="020B0604020202020204" pitchFamily="34" charset="0"/>
              </a:rPr>
              <a:pPr/>
              <a:t>26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7A318F9-08DF-6E65-E438-C2B5DA3FA2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800600" cy="360045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18F89E5-BFFF-BD85-4AAC-C59829411F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1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7BAC34EA-D9A8-4F3D-071C-489DCF0D6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6413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3916652-DB5E-46EE-BD67-0DAE385BE447}" type="slidenum">
              <a:rPr lang="en-US" altLang="en-US" sz="800">
                <a:latin typeface="Arial" panose="020B0604020202020204" pitchFamily="34" charset="0"/>
              </a:rPr>
              <a:pPr/>
              <a:t>27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3209234F-B73B-7DC5-69D2-FA1EBFE173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800600" cy="360045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B9DAC98-40A7-7AD1-DF27-A55F86F5E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1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301625" y="1600200"/>
            <a:ext cx="8540750" cy="44989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54">
            <a:extLst>
              <a:ext uri="{FF2B5EF4-FFF2-40B4-BE49-F238E27FC236}">
                <a16:creationId xmlns:a16="http://schemas.microsoft.com/office/drawing/2014/main" id="{7B185DBB-7C7B-835E-1DED-BAD74047C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5">
            <a:extLst>
              <a:ext uri="{FF2B5EF4-FFF2-40B4-BE49-F238E27FC236}">
                <a16:creationId xmlns:a16="http://schemas.microsoft.com/office/drawing/2014/main" id="{04336692-1210-5692-D168-854250A369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6">
            <a:extLst>
              <a:ext uri="{FF2B5EF4-FFF2-40B4-BE49-F238E27FC236}">
                <a16:creationId xmlns:a16="http://schemas.microsoft.com/office/drawing/2014/main" id="{E02FB562-953C-17DB-49B2-288F8AB47F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6465C-3F12-4E69-978B-E1297E032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959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4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32104D7-56AB-4D02-AB51-7548721B5F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sdc.us/surveyor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superiordcgis.org/portal/apps/webappviewer/index.html?id=b2eeeb1a43124ffbb0e0db2ad2a3f65b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ci.superior.wi.us/474/Geospatial-Data-GI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portal.superiordcgis.org/portal/apps/webappviewer/index.html?id=cccdec273dc342828351bc3bca1e49e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486875" y="3490374"/>
            <a:ext cx="5985159" cy="1606102"/>
          </a:xfrm>
        </p:spPr>
        <p:txBody>
          <a:bodyPr>
            <a:normAutofit fontScale="90000"/>
          </a:bodyPr>
          <a:lstStyle/>
          <a:p>
            <a:r>
              <a:rPr lang="en-US" dirty="0"/>
              <a:t>Superior Wisconsin Geographic Information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August 1, 2023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545375-DD30-743E-ECE9-6EFDDA231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1937"/>
            <a:ext cx="1123951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74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Information on Parcels and Ownership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0196" y="48884"/>
            <a:ext cx="4801404" cy="3877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Parcel Editing Process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Currently every 24 hours parcels </a:t>
            </a:r>
          </a:p>
          <a:p>
            <a:r>
              <a:rPr lang="en-US" sz="1200" dirty="0"/>
              <a:t>Ownership is updated  and replicated from </a:t>
            </a:r>
          </a:p>
          <a:p>
            <a:r>
              <a:rPr lang="en-US" sz="1200" dirty="0"/>
              <a:t>GCS, Parcels are updated in groups of </a:t>
            </a:r>
          </a:p>
          <a:p>
            <a:r>
              <a:rPr lang="en-US" sz="1200" dirty="0"/>
              <a:t>edits once every week</a:t>
            </a:r>
          </a:p>
          <a:p>
            <a:endParaRPr lang="en-US" sz="1600" dirty="0"/>
          </a:p>
          <a:p>
            <a:r>
              <a:rPr lang="en-US" sz="1400" dirty="0"/>
              <a:t>2022 – 8284 Edis</a:t>
            </a:r>
          </a:p>
          <a:p>
            <a:r>
              <a:rPr lang="en-US" sz="1400" dirty="0"/>
              <a:t>2021 - 6337 Edits</a:t>
            </a:r>
          </a:p>
          <a:p>
            <a:r>
              <a:rPr lang="en-US" sz="1400" dirty="0"/>
              <a:t>2020 – 7541 Edits</a:t>
            </a:r>
          </a:p>
          <a:p>
            <a:r>
              <a:rPr lang="en-US" sz="1400" dirty="0"/>
              <a:t>2019 – 6875 Edits</a:t>
            </a:r>
          </a:p>
          <a:p>
            <a:r>
              <a:rPr lang="en-US" sz="1400" dirty="0"/>
              <a:t>2018 – 3725 Edits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200" dirty="0"/>
              <a:t>Ownership data and parcels are the </a:t>
            </a:r>
          </a:p>
          <a:p>
            <a:r>
              <a:rPr lang="en-US" sz="1200" dirty="0"/>
              <a:t>most critical data the City and County </a:t>
            </a:r>
          </a:p>
          <a:p>
            <a:r>
              <a:rPr lang="en-US" sz="1200" dirty="0"/>
              <a:t>Maintain.  It is used by all departments for</a:t>
            </a:r>
          </a:p>
          <a:p>
            <a:r>
              <a:rPr lang="en-US" sz="1200" dirty="0"/>
              <a:t>Various purposes.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9981950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V9 Benchmark Status for PLSS Corner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B238E-1793-5CB6-3C1A-6EFD183C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22581"/>
            <a:ext cx="498361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8595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Documents Inventory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5213" y="76200"/>
            <a:ext cx="4953000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Douglas County Surveyor Control Summary </a:t>
            </a:r>
          </a:p>
          <a:p>
            <a:pPr algn="ctr"/>
            <a:r>
              <a:rPr lang="en-US" dirty="0"/>
              <a:t>2022 (As of 11/30/2022)</a:t>
            </a:r>
          </a:p>
          <a:p>
            <a:endParaRPr lang="en-US" sz="1400" dirty="0"/>
          </a:p>
          <a:p>
            <a:r>
              <a:rPr lang="en-US" sz="1400" dirty="0"/>
              <a:t>Centerline Monuments = 14</a:t>
            </a:r>
          </a:p>
          <a:p>
            <a:r>
              <a:rPr lang="en-US" sz="1400" dirty="0"/>
              <a:t>Section Corners = 130</a:t>
            </a:r>
          </a:p>
          <a:p>
            <a:r>
              <a:rPr lang="en-US" sz="1400" dirty="0"/>
              <a:t>Section Corners via the County Bounty System = 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Contracted Section Corners = 52 (32 more in progress)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Collected Corners = 10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Survey Site , </a:t>
            </a:r>
            <a:r>
              <a:rPr lang="en-US" sz="1400" u="sng" dirty="0">
                <a:hlinkClick r:id="rId2"/>
              </a:rPr>
              <a:t>http://www.superiordcgis.org/surveyors/</a:t>
            </a:r>
            <a:endParaRPr lang="en-US" sz="1400" dirty="0"/>
          </a:p>
          <a:p>
            <a:r>
              <a:rPr lang="en-US" sz="1400" dirty="0"/>
              <a:t>Updated with new corners and current links to survey docs.  Currently being taken down  due to software sun setting.</a:t>
            </a:r>
          </a:p>
          <a:p>
            <a:r>
              <a:rPr lang="en-US" sz="1400" dirty="0"/>
              <a:t>We also added Survey data to the County GIS Online Site at </a:t>
            </a:r>
            <a:r>
              <a:rPr lang="en-US" sz="1400" u="sng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http://douglascowi.wgxtreme.com/</a:t>
            </a:r>
            <a:endParaRPr lang="en-US" u="sng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6796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Documents Inventory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5213" y="76200"/>
            <a:ext cx="495300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Georeferenced  Survey Documents Inventory</a:t>
            </a:r>
          </a:p>
          <a:p>
            <a:endParaRPr lang="en-US" sz="1400" dirty="0"/>
          </a:p>
          <a:p>
            <a:r>
              <a:rPr lang="en-US" sz="1400" dirty="0"/>
              <a:t>5314 Total Documents</a:t>
            </a:r>
          </a:p>
          <a:p>
            <a:r>
              <a:rPr lang="en-US" sz="1400" dirty="0"/>
              <a:t>ALTA  = 51</a:t>
            </a:r>
          </a:p>
          <a:p>
            <a:r>
              <a:rPr lang="en-US" sz="1400" dirty="0"/>
              <a:t>Certified Survey Maps = 1604</a:t>
            </a:r>
          </a:p>
          <a:p>
            <a:r>
              <a:rPr lang="en-US" sz="1400" dirty="0"/>
              <a:t>Site Plans = 226</a:t>
            </a:r>
          </a:p>
          <a:p>
            <a:r>
              <a:rPr lang="en-US" sz="1400" dirty="0"/>
              <a:t>Maps of Survey = 3382</a:t>
            </a:r>
          </a:p>
          <a:p>
            <a:r>
              <a:rPr lang="en-US" sz="1400" dirty="0"/>
              <a:t>Plats = 48</a:t>
            </a:r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73" y="1995377"/>
            <a:ext cx="418422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46370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Centerline Monuments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City of Superior Street Centerline Monuments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Attributed Monuments = 517 </a:t>
            </a:r>
            <a:r>
              <a:rPr lang="en-US" sz="1400" dirty="0">
                <a:solidFill>
                  <a:srgbClr val="FF0000"/>
                </a:solidFill>
              </a:rPr>
              <a:t>(Red)</a:t>
            </a:r>
          </a:p>
          <a:p>
            <a:pPr algn="ctr"/>
            <a:r>
              <a:rPr lang="en-US" sz="1400" dirty="0"/>
              <a:t>Unattributed Monuments </a:t>
            </a:r>
            <a:r>
              <a:rPr lang="en-US" sz="1400"/>
              <a:t>= 539 </a:t>
            </a:r>
            <a:r>
              <a:rPr lang="en-US" sz="1400" dirty="0">
                <a:solidFill>
                  <a:srgbClr val="00B050"/>
                </a:solidFill>
              </a:rPr>
              <a:t>(Green)</a:t>
            </a:r>
          </a:p>
          <a:p>
            <a:pPr algn="ctr"/>
            <a:endParaRPr lang="en-US" sz="1400" dirty="0">
              <a:solidFill>
                <a:srgbClr val="00B050"/>
              </a:solidFill>
            </a:endParaRPr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37" y="2133600"/>
            <a:ext cx="555966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3515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Centerline Monument Record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City of Superior Street Centerline Monument Record Sample</a:t>
            </a:r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B118C-D046-B615-06E5-3ABC9BA527A9}"/>
              </a:ext>
            </a:extLst>
          </p:cNvPr>
          <p:cNvSpPr txBox="1"/>
          <p:nvPr/>
        </p:nvSpPr>
        <p:spPr>
          <a:xfrm>
            <a:off x="3048000" y="4572000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 CMPRs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C1543-214E-CF15-0937-8A60DD5F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053" y="685800"/>
            <a:ext cx="468647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3040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Wisconsin Point</a:t>
            </a:r>
            <a:br>
              <a:rPr lang="en-US" dirty="0"/>
            </a:br>
            <a:r>
              <a:rPr lang="en-US" dirty="0"/>
              <a:t>Adjustment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3747" y="198047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= Before Adjustment</a:t>
            </a:r>
          </a:p>
          <a:p>
            <a:r>
              <a:rPr lang="en-US" dirty="0"/>
              <a:t>Red = After Adjustment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62" y="1981200"/>
            <a:ext cx="540842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7268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NextGen911 Activities in 2022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228600"/>
            <a:ext cx="49694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NextGen911(NG911) is a Federally required upgrade to the CAD/911 systems throughout the nation.  Wisconsin is developing standards and requirements for County systems to meet.  NG911is a fully GIS integrated system with stringent requirements that must be met.</a:t>
            </a:r>
          </a:p>
          <a:p>
            <a:endParaRPr lang="en-US" dirty="0"/>
          </a:p>
          <a:p>
            <a:r>
              <a:rPr lang="en-US" dirty="0"/>
              <a:t>Douglas County NG911 Activities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CAD911/GIS data assessment in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Budgeting for GIS staff assistance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Continued monitoring of the State’s NG911 recommendations and needed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Implementation of GIS data changes as required by the State and Federal governments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Challenges for LIO in NG911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 system used by Douglas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Migration of current data to required schema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maintenance needs and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1147763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8938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City Polling Locations Lookup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478009" cy="83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362876"/>
            <a:ext cx="510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City Poll Site Lookup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https://portal.superiordcgis.org/portal/apps/webappviewer/index.html?id=b2eeeb1a43124ffbb0e0db2ad2a3f65b</a:t>
            </a:r>
            <a:endParaRPr lang="en-US" dirty="0"/>
          </a:p>
          <a:p>
            <a:endParaRPr lang="en-US" dirty="0"/>
          </a:p>
          <a:p>
            <a:r>
              <a:rPr lang="en-US" dirty="0"/>
              <a:t>Views = 3200</a:t>
            </a:r>
          </a:p>
        </p:txBody>
      </p:sp>
      <p:pic>
        <p:nvPicPr>
          <p:cNvPr id="1026" name="Picture 2" descr="Map Legend Opens in new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72" y="3200400"/>
            <a:ext cx="5811856" cy="320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3903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Geospatial Data Downloads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198047"/>
            <a:ext cx="5105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City/County LIO currently has nearly all it’s GIS data available for download (free)it’s been in place since 2010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http://www.ci.superior.wi.us/474/Geospatial-Data-GIS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49" y="2286000"/>
            <a:ext cx="563609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1912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400" b="1" dirty="0">
                <a:solidFill>
                  <a:schemeClr val="tx1"/>
                </a:solidFill>
                <a:latin typeface="Rockwell" panose="02060603020205020403" pitchFamily="18" charset="0"/>
              </a:rPr>
              <a:t>City/County GIS Staff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29B49D73-CCCA-4B0B-140D-4A725816C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61937"/>
            <a:ext cx="5029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>
              <a:lnSpc>
                <a:spcPct val="89000"/>
              </a:lnSpc>
            </a:pPr>
            <a:endParaRPr lang="en-US" altLang="en-US" sz="2000" b="1" dirty="0">
              <a:solidFill>
                <a:schemeClr val="tx1"/>
              </a:solidFill>
              <a:latin typeface="Verdana" pitchFamily="3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83A81-7E4F-E5E7-F261-EA035984B04D}"/>
              </a:ext>
            </a:extLst>
          </p:cNvPr>
          <p:cNvSpPr txBox="1"/>
          <p:nvPr/>
        </p:nvSpPr>
        <p:spPr>
          <a:xfrm>
            <a:off x="3962400" y="1462087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Superior GIS Staff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GIS Coordinator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GIS Technician (Douglas County WLIP Grant Fabric Maintenance)</a:t>
            </a:r>
          </a:p>
          <a:p>
            <a:endParaRPr lang="en-US" dirty="0"/>
          </a:p>
          <a:p>
            <a:r>
              <a:rPr lang="en-US" dirty="0"/>
              <a:t>Douglas County Land Information Office Staff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GIS Technicians	</a:t>
            </a:r>
          </a:p>
        </p:txBody>
      </p:sp>
    </p:spTree>
    <p:extLst>
      <p:ext uri="{BB962C8B-B14F-4D97-AF65-F5344CB8AC3E}">
        <p14:creationId xmlns:p14="http://schemas.microsoft.com/office/powerpoint/2010/main" val="245014252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City/County Aerial Photos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Aerial Photos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2022 - Pictometry</a:t>
            </a:r>
          </a:p>
          <a:p>
            <a:pPr algn="ctr"/>
            <a:r>
              <a:rPr lang="en-US" sz="2800" dirty="0"/>
              <a:t>2019 - Pictometry</a:t>
            </a:r>
          </a:p>
          <a:p>
            <a:pPr algn="ctr"/>
            <a:r>
              <a:rPr lang="en-US" sz="2800" dirty="0"/>
              <a:t>2016 - Pictometry</a:t>
            </a:r>
          </a:p>
          <a:p>
            <a:pPr algn="ctr"/>
            <a:r>
              <a:rPr lang="en-US" sz="2800" dirty="0"/>
              <a:t>2013 - Pictometry</a:t>
            </a:r>
          </a:p>
          <a:p>
            <a:pPr algn="ctr"/>
            <a:r>
              <a:rPr lang="en-US" sz="2800" dirty="0"/>
              <a:t>2009 - Pictometry</a:t>
            </a:r>
          </a:p>
          <a:p>
            <a:pPr algn="ctr"/>
            <a:r>
              <a:rPr lang="en-US" sz="2800" dirty="0"/>
              <a:t>2006</a:t>
            </a:r>
          </a:p>
          <a:p>
            <a:pPr algn="ctr"/>
            <a:r>
              <a:rPr lang="en-US" sz="2800" dirty="0"/>
              <a:t>1999</a:t>
            </a:r>
          </a:p>
          <a:p>
            <a:pPr algn="ctr"/>
            <a:r>
              <a:rPr lang="en-US" sz="2800" dirty="0"/>
              <a:t>1986</a:t>
            </a:r>
          </a:p>
          <a:p>
            <a:pPr algn="ctr"/>
            <a:r>
              <a:rPr lang="en-US" sz="2800" dirty="0"/>
              <a:t>1973</a:t>
            </a:r>
          </a:p>
          <a:p>
            <a:pPr algn="ctr"/>
            <a:r>
              <a:rPr lang="en-US" sz="2800" dirty="0"/>
              <a:t>1962</a:t>
            </a:r>
          </a:p>
          <a:p>
            <a:pPr algn="ctr"/>
            <a:r>
              <a:rPr lang="en-US" sz="2800" dirty="0"/>
              <a:t>1948</a:t>
            </a:r>
          </a:p>
          <a:p>
            <a:pPr algn="ctr"/>
            <a:r>
              <a:rPr lang="en-US" sz="2800" dirty="0"/>
              <a:t>1938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112223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>
            <a:extLst>
              <a:ext uri="{FF2B5EF4-FFF2-40B4-BE49-F238E27FC236}">
                <a16:creationId xmlns:a16="http://schemas.microsoft.com/office/drawing/2014/main" id="{73854ACF-1AE0-6AF1-6901-1657D247309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/>
              <a:t>What is Pictometry?</a:t>
            </a:r>
          </a:p>
        </p:txBody>
      </p:sp>
      <p:sp>
        <p:nvSpPr>
          <p:cNvPr id="7171" name="Text Box 36">
            <a:extLst>
              <a:ext uri="{FF2B5EF4-FFF2-40B4-BE49-F238E27FC236}">
                <a16:creationId xmlns:a16="http://schemas.microsoft.com/office/drawing/2014/main" id="{E55474D7-5F5E-3CFC-4E1A-776CB7D12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1516063"/>
            <a:ext cx="7978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172" name="Text Box 37">
            <a:extLst>
              <a:ext uri="{FF2B5EF4-FFF2-40B4-BE49-F238E27FC236}">
                <a16:creationId xmlns:a16="http://schemas.microsoft.com/office/drawing/2014/main" id="{A9B337A9-4D13-A2A4-F6A7-16CDE9AE0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19200"/>
            <a:ext cx="8001000" cy="37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/>
              <a:t>Pictometry</a:t>
            </a:r>
            <a:r>
              <a:rPr lang="en-US" altLang="en-US" sz="1200" b="1"/>
              <a:t> - </a:t>
            </a:r>
            <a:r>
              <a:rPr lang="en-US" altLang="en-US" sz="1200"/>
              <a:t> </a:t>
            </a:r>
            <a:r>
              <a:rPr lang="en-US" altLang="en-US" sz="1600"/>
              <a:t>has been described as “geometry on images” but that description only captures one aspect of Pictometry.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Pictometry technologies are widely used by county GIS, planning and assessing professionals around the country and a growing number of commercial businesses including those in insurance, utilities, real estate, construction, and more. </a:t>
            </a:r>
            <a:br>
              <a:rPr lang="en-US" altLang="en-US" sz="1800"/>
            </a:br>
            <a:br>
              <a:rPr lang="en-US" altLang="en-US" sz="1800"/>
            </a:br>
            <a:r>
              <a:rPr lang="en-US" altLang="en-US" sz="1800"/>
              <a:t>Unlike traditional geospatial information systems that rely on only an </a:t>
            </a:r>
            <a:r>
              <a:rPr lang="en-US" altLang="en-US" sz="1800" b="1"/>
              <a:t>orthogonal</a:t>
            </a:r>
            <a:r>
              <a:rPr lang="en-US" altLang="en-US" sz="1800"/>
              <a:t>, or top-down view of an area, Pictometry captures images </a:t>
            </a:r>
            <a:r>
              <a:rPr lang="en-US" altLang="en-US" sz="1800" b="1"/>
              <a:t>obliquely</a:t>
            </a:r>
            <a:r>
              <a:rPr lang="en-US" altLang="en-US" sz="1800"/>
              <a:t>, or from an angle, and create a more natural three-dimensional view so that users can see land features and structures clearly and in their entirety. </a:t>
            </a:r>
            <a:br>
              <a:rPr lang="en-US" altLang="en-US" sz="1800"/>
            </a:br>
            <a:r>
              <a:rPr lang="en-US" altLang="en-US" sz="1800"/>
              <a:t> </a:t>
            </a:r>
          </a:p>
        </p:txBody>
      </p:sp>
      <p:sp>
        <p:nvSpPr>
          <p:cNvPr id="7173" name="Text Box 39">
            <a:extLst>
              <a:ext uri="{FF2B5EF4-FFF2-40B4-BE49-F238E27FC236}">
                <a16:creationId xmlns:a16="http://schemas.microsoft.com/office/drawing/2014/main" id="{76D7B98E-2E16-957F-7EDA-83721F5EF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7338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7174" name="Picture 45" descr="alcatraz">
            <a:extLst>
              <a:ext uri="{FF2B5EF4-FFF2-40B4-BE49-F238E27FC236}">
                <a16:creationId xmlns:a16="http://schemas.microsoft.com/office/drawing/2014/main" id="{DCF377FF-7185-6503-9831-583A7B083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64100"/>
            <a:ext cx="25908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6" descr="niagra falls3">
            <a:extLst>
              <a:ext uri="{FF2B5EF4-FFF2-40B4-BE49-F238E27FC236}">
                <a16:creationId xmlns:a16="http://schemas.microsoft.com/office/drawing/2014/main" id="{0EED01EF-5306-C847-EA9B-45FEB28D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32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7" descr="mt rushmore1">
            <a:extLst>
              <a:ext uri="{FF2B5EF4-FFF2-40B4-BE49-F238E27FC236}">
                <a16:creationId xmlns:a16="http://schemas.microsoft.com/office/drawing/2014/main" id="{41C4E4FA-0EF5-823F-9F60-3336970AE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37113"/>
            <a:ext cx="24384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>
            <a:extLst>
              <a:ext uri="{FF2B5EF4-FFF2-40B4-BE49-F238E27FC236}">
                <a16:creationId xmlns:a16="http://schemas.microsoft.com/office/drawing/2014/main" id="{685C111E-F153-2E17-D1E1-E2C60F10690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/>
              <a:t>Why Pictometry?</a:t>
            </a:r>
          </a:p>
        </p:txBody>
      </p:sp>
      <p:sp>
        <p:nvSpPr>
          <p:cNvPr id="9219" name="Text Box 36">
            <a:extLst>
              <a:ext uri="{FF2B5EF4-FFF2-40B4-BE49-F238E27FC236}">
                <a16:creationId xmlns:a16="http://schemas.microsoft.com/office/drawing/2014/main" id="{DA36DF0E-3120-998D-C07D-942C0CB9D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1516063"/>
            <a:ext cx="7978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53285" name="Text Box 37">
            <a:extLst>
              <a:ext uri="{FF2B5EF4-FFF2-40B4-BE49-F238E27FC236}">
                <a16:creationId xmlns:a16="http://schemas.microsoft.com/office/drawing/2014/main" id="{3867F840-7188-2AD6-F462-BC2233CD2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19200"/>
            <a:ext cx="8001000" cy="2308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800" b="1" dirty="0"/>
              <a:t>Pictometry (now </a:t>
            </a:r>
            <a:r>
              <a:rPr lang="en-US" altLang="en-US" sz="1800" b="1" dirty="0" err="1"/>
              <a:t>Eagleview</a:t>
            </a:r>
            <a:r>
              <a:rPr lang="en-US" altLang="en-US" sz="1800" b="1" dirty="0"/>
              <a:t>) is based out of Rochester New York</a:t>
            </a:r>
          </a:p>
          <a:p>
            <a:pPr>
              <a:spcBef>
                <a:spcPct val="50000"/>
              </a:spcBef>
              <a:defRPr/>
            </a:pPr>
            <a:endParaRPr lang="en-US" altLang="en-US" sz="1800" b="1" dirty="0"/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/>
              <a:t>Why Rochester – RIT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/>
              <a:t>Eastman/Kodak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/>
              <a:t>Students developed the Technology</a:t>
            </a:r>
            <a:r>
              <a:rPr lang="en-US" altLang="en-US" sz="1200" b="1" dirty="0"/>
              <a:t> </a:t>
            </a:r>
            <a:br>
              <a:rPr lang="en-US" altLang="en-US" sz="1800" dirty="0"/>
            </a:br>
            <a:r>
              <a:rPr lang="en-US" altLang="en-US" sz="1800" dirty="0"/>
              <a:t> </a:t>
            </a:r>
          </a:p>
        </p:txBody>
      </p:sp>
      <p:sp>
        <p:nvSpPr>
          <p:cNvPr id="9221" name="Text Box 39">
            <a:extLst>
              <a:ext uri="{FF2B5EF4-FFF2-40B4-BE49-F238E27FC236}">
                <a16:creationId xmlns:a16="http://schemas.microsoft.com/office/drawing/2014/main" id="{27747046-6262-9A8E-8FF9-D9DB16054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7338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9222" name="Picture 1">
            <a:extLst>
              <a:ext uri="{FF2B5EF4-FFF2-40B4-BE49-F238E27FC236}">
                <a16:creationId xmlns:a16="http://schemas.microsoft.com/office/drawing/2014/main" id="{D93980DB-214E-6E7B-EF07-D6F57BDAB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581400"/>
            <a:ext cx="4741863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 descr="Ribbon Cutting">
            <a:extLst>
              <a:ext uri="{FF2B5EF4-FFF2-40B4-BE49-F238E27FC236}">
                <a16:creationId xmlns:a16="http://schemas.microsoft.com/office/drawing/2014/main" id="{07AFDF43-73A9-E43C-CD70-10FA047B1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05000"/>
            <a:ext cx="27574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4FB6EC-F00A-EF2D-45C8-05F92881ACDC}"/>
              </a:ext>
            </a:extLst>
          </p:cNvPr>
          <p:cNvSpPr txBox="1"/>
          <p:nvPr/>
        </p:nvSpPr>
        <p:spPr>
          <a:xfrm>
            <a:off x="5181600" y="4117975"/>
            <a:ext cx="3992563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Why Not Google or </a:t>
            </a:r>
            <a:r>
              <a:rPr lang="en-US" dirty="0" err="1"/>
              <a:t>satelittes</a:t>
            </a:r>
            <a:r>
              <a:rPr lang="en-US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Control of the data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Control of the dates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Resolution and </a:t>
            </a:r>
            <a:r>
              <a:rPr lang="en-US" dirty="0" err="1"/>
              <a:t>Obliques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Cost, $8317/year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Timeliness of Access to Photos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/>
              <a:t>What about Drones?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A70AEC36-7E63-E4F9-B42C-65EFECFC6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324600"/>
            <a:ext cx="234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Providence, Rhode Island</a:t>
            </a:r>
          </a:p>
        </p:txBody>
      </p:sp>
      <p:pic>
        <p:nvPicPr>
          <p:cNvPr id="103427" name="Picture 3" descr="Image-01-RI-Orthophoto">
            <a:extLst>
              <a:ext uri="{FF2B5EF4-FFF2-40B4-BE49-F238E27FC236}">
                <a16:creationId xmlns:a16="http://schemas.microsoft.com/office/drawing/2014/main" id="{37F455D2-E7BF-26F3-5109-D13E486AA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4572000" cy="4572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5A55B4C2-7CB4-746E-BBF8-A985EDFCF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334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Traditional Ortho Image</a:t>
            </a:r>
          </a:p>
        </p:txBody>
      </p:sp>
      <p:pic>
        <p:nvPicPr>
          <p:cNvPr id="103429" name="Picture 5" descr="Image-02-RI-oblique">
            <a:extLst>
              <a:ext uri="{FF2B5EF4-FFF2-40B4-BE49-F238E27FC236}">
                <a16:creationId xmlns:a16="http://schemas.microsoft.com/office/drawing/2014/main" id="{87235FBD-590A-A16F-8E54-79BF4D441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4572000" cy="4572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0" name="Text Box 6">
            <a:extLst>
              <a:ext uri="{FF2B5EF4-FFF2-40B4-BE49-F238E27FC236}">
                <a16:creationId xmlns:a16="http://schemas.microsoft.com/office/drawing/2014/main" id="{A75A04C5-83BD-6767-7488-6A0041D26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33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Oblique 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2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  <p:bldP spid="1034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9C85CEEF-F15E-377F-2318-885239D4C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324600"/>
            <a:ext cx="234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Providence, Rhode Island</a:t>
            </a:r>
          </a:p>
        </p:txBody>
      </p:sp>
      <p:pic>
        <p:nvPicPr>
          <p:cNvPr id="105475" name="Picture 3" descr="ortho">
            <a:extLst>
              <a:ext uri="{FF2B5EF4-FFF2-40B4-BE49-F238E27FC236}">
                <a16:creationId xmlns:a16="http://schemas.microsoft.com/office/drawing/2014/main" id="{30C12781-731C-CDF4-7599-DF2D008A6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162800" cy="5372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</p:pic>
      <p:pic>
        <p:nvPicPr>
          <p:cNvPr id="105476" name="Picture 4" descr="north">
            <a:extLst>
              <a:ext uri="{FF2B5EF4-FFF2-40B4-BE49-F238E27FC236}">
                <a16:creationId xmlns:a16="http://schemas.microsoft.com/office/drawing/2014/main" id="{177D15B7-3B4C-8F72-1E9E-5B14065A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3505200" cy="2628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south">
            <a:extLst>
              <a:ext uri="{FF2B5EF4-FFF2-40B4-BE49-F238E27FC236}">
                <a16:creationId xmlns:a16="http://schemas.microsoft.com/office/drawing/2014/main" id="{6D264895-CCFA-AAA3-61B5-EE548A711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3505200" cy="2628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east">
            <a:extLst>
              <a:ext uri="{FF2B5EF4-FFF2-40B4-BE49-F238E27FC236}">
                <a16:creationId xmlns:a16="http://schemas.microsoft.com/office/drawing/2014/main" id="{6A26D84A-AF87-6A16-2D6E-2FE88AC59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4200"/>
            <a:ext cx="3505200" cy="2628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west">
            <a:extLst>
              <a:ext uri="{FF2B5EF4-FFF2-40B4-BE49-F238E27FC236}">
                <a16:creationId xmlns:a16="http://schemas.microsoft.com/office/drawing/2014/main" id="{B01AD31D-0325-48FC-A2CF-118E51A1C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3505200" cy="2628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Rectangle 8">
            <a:extLst>
              <a:ext uri="{FF2B5EF4-FFF2-40B4-BE49-F238E27FC236}">
                <a16:creationId xmlns:a16="http://schemas.microsoft.com/office/drawing/2014/main" id="{11699813-2284-5041-F4B0-3B8F50DC9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1000"/>
            <a:ext cx="5029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000">
                <a:solidFill>
                  <a:schemeClr val="bg1"/>
                </a:solidFill>
                <a:latin typeface="Arial Black" panose="020B0A04020102020204" pitchFamily="34" charset="0"/>
              </a:rPr>
              <a:t>                  So In Addition To This…</a:t>
            </a:r>
          </a:p>
        </p:txBody>
      </p:sp>
      <p:sp>
        <p:nvSpPr>
          <p:cNvPr id="105481" name="Rectangle 9">
            <a:extLst>
              <a:ext uri="{FF2B5EF4-FFF2-40B4-BE49-F238E27FC236}">
                <a16:creationId xmlns:a16="http://schemas.microsoft.com/office/drawing/2014/main" id="{873090F4-A0E3-166A-948A-66A7543FA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1000"/>
            <a:ext cx="5029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00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   You Get This…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/>
      <p:bldP spid="105480" grpId="1"/>
      <p:bldP spid="1054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NMARI039029NeighObliq23N_060315">
            <a:extLst>
              <a:ext uri="{FF2B5EF4-FFF2-40B4-BE49-F238E27FC236}">
                <a16:creationId xmlns:a16="http://schemas.microsoft.com/office/drawing/2014/main" id="{DBD859F1-82FF-45F0-F8A7-0BE3D5CE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305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7EC0261B-7470-2254-3B22-B5B9EBB22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305800" cy="1219200"/>
          </a:xfrm>
          <a:prstGeom prst="rect">
            <a:avLst/>
          </a:prstGeom>
          <a:solidFill>
            <a:srgbClr val="E6F8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/>
          </a:p>
        </p:txBody>
      </p:sp>
      <p:pic>
        <p:nvPicPr>
          <p:cNvPr id="15364" name="Picture 4" descr="INMARI039029NeighObliq23N_060315">
            <a:extLst>
              <a:ext uri="{FF2B5EF4-FFF2-40B4-BE49-F238E27FC236}">
                <a16:creationId xmlns:a16="http://schemas.microsoft.com/office/drawing/2014/main" id="{747A7939-8A58-463C-43B1-B4E94EA0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305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237" name="Group 5">
            <a:extLst>
              <a:ext uri="{FF2B5EF4-FFF2-40B4-BE49-F238E27FC236}">
                <a16:creationId xmlns:a16="http://schemas.microsoft.com/office/drawing/2014/main" id="{A0A93E1D-A766-8B1C-46D3-C2194EF2D349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1295400"/>
            <a:ext cx="2514600" cy="3276600"/>
            <a:chOff x="2256" y="1632"/>
            <a:chExt cx="1827" cy="1878"/>
          </a:xfrm>
        </p:grpSpPr>
        <p:sp>
          <p:nvSpPr>
            <p:cNvPr id="15393" name="Freeform 6">
              <a:extLst>
                <a:ext uri="{FF2B5EF4-FFF2-40B4-BE49-F238E27FC236}">
                  <a16:creationId xmlns:a16="http://schemas.microsoft.com/office/drawing/2014/main" id="{D4C3462A-FEC9-062D-FEDC-F46703071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1632"/>
              <a:ext cx="1233" cy="1257"/>
            </a:xfrm>
            <a:custGeom>
              <a:avLst/>
              <a:gdLst>
                <a:gd name="T0" fmla="*/ 8151 w 657"/>
                <a:gd name="T1" fmla="*/ 1257 h 1257"/>
                <a:gd name="T2" fmla="*/ 0 w 657"/>
                <a:gd name="T3" fmla="*/ 0 h 125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57" h="1257">
                  <a:moveTo>
                    <a:pt x="657" y="1257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5394" name="Group 7">
              <a:extLst>
                <a:ext uri="{FF2B5EF4-FFF2-40B4-BE49-F238E27FC236}">
                  <a16:creationId xmlns:a16="http://schemas.microsoft.com/office/drawing/2014/main" id="{E95FBF31-BB84-1BBB-51EA-3EBF6AE6CB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6" y="1632"/>
              <a:ext cx="1827" cy="1878"/>
              <a:chOff x="2256" y="1632"/>
              <a:chExt cx="1827" cy="1878"/>
            </a:xfrm>
          </p:grpSpPr>
          <p:sp>
            <p:nvSpPr>
              <p:cNvPr id="15395" name="Freeform 8">
                <a:extLst>
                  <a:ext uri="{FF2B5EF4-FFF2-40B4-BE49-F238E27FC236}">
                    <a16:creationId xmlns:a16="http://schemas.microsoft.com/office/drawing/2014/main" id="{B6A486CE-8650-71F9-2C91-6D75B296B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886"/>
                <a:ext cx="129" cy="375"/>
              </a:xfrm>
              <a:custGeom>
                <a:avLst/>
                <a:gdLst>
                  <a:gd name="T0" fmla="*/ 0 w 129"/>
                  <a:gd name="T1" fmla="*/ 375 h 375"/>
                  <a:gd name="T2" fmla="*/ 129 w 129"/>
                  <a:gd name="T3" fmla="*/ 0 h 37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9" h="375">
                    <a:moveTo>
                      <a:pt x="0" y="375"/>
                    </a:moveTo>
                    <a:lnTo>
                      <a:pt x="12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396" name="Freeform 9" descr="Dark downward diagonal">
                <a:extLst>
                  <a:ext uri="{FF2B5EF4-FFF2-40B4-BE49-F238E27FC236}">
                    <a16:creationId xmlns:a16="http://schemas.microsoft.com/office/drawing/2014/main" id="{E1CD77B3-1706-9482-2550-6A2DD30F1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832"/>
                <a:ext cx="720" cy="667"/>
              </a:xfrm>
              <a:custGeom>
                <a:avLst/>
                <a:gdLst>
                  <a:gd name="T0" fmla="*/ 0 w 1296"/>
                  <a:gd name="T1" fmla="*/ 73 h 1200"/>
                  <a:gd name="T2" fmla="*/ 96 w 1296"/>
                  <a:gd name="T3" fmla="*/ 115 h 1200"/>
                  <a:gd name="T4" fmla="*/ 123 w 1296"/>
                  <a:gd name="T5" fmla="*/ 0 h 1200"/>
                  <a:gd name="T6" fmla="*/ 23 w 1296"/>
                  <a:gd name="T7" fmla="*/ 9 h 1200"/>
                  <a:gd name="T8" fmla="*/ 0 w 1296"/>
                  <a:gd name="T9" fmla="*/ 73 h 1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96" h="1200">
                    <a:moveTo>
                      <a:pt x="0" y="768"/>
                    </a:moveTo>
                    <a:lnTo>
                      <a:pt x="1008" y="1200"/>
                    </a:lnTo>
                    <a:lnTo>
                      <a:pt x="1296" y="0"/>
                    </a:lnTo>
                    <a:lnTo>
                      <a:pt x="240" y="96"/>
                    </a:lnTo>
                    <a:lnTo>
                      <a:pt x="0" y="768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397" name="Freeform 10">
                <a:extLst>
                  <a:ext uri="{FF2B5EF4-FFF2-40B4-BE49-F238E27FC236}">
                    <a16:creationId xmlns:a16="http://schemas.microsoft.com/office/drawing/2014/main" id="{AD5684E0-0D31-9243-3287-73B4C06C5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6" y="1632"/>
                <a:ext cx="1827" cy="1878"/>
              </a:xfrm>
              <a:custGeom>
                <a:avLst/>
                <a:gdLst>
                  <a:gd name="T0" fmla="*/ 0 w 1827"/>
                  <a:gd name="T1" fmla="*/ 0 h 1878"/>
                  <a:gd name="T2" fmla="*/ 1098 w 1827"/>
                  <a:gd name="T3" fmla="*/ 1626 h 1878"/>
                  <a:gd name="T4" fmla="*/ 1680 w 1827"/>
                  <a:gd name="T5" fmla="*/ 1878 h 1878"/>
                  <a:gd name="T6" fmla="*/ 1827 w 1827"/>
                  <a:gd name="T7" fmla="*/ 1197 h 1878"/>
                  <a:gd name="T8" fmla="*/ 0 w 1827"/>
                  <a:gd name="T9" fmla="*/ 0 h 18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27" h="1878">
                    <a:moveTo>
                      <a:pt x="0" y="0"/>
                    </a:moveTo>
                    <a:lnTo>
                      <a:pt x="1098" y="1626"/>
                    </a:lnTo>
                    <a:lnTo>
                      <a:pt x="1680" y="1878"/>
                    </a:lnTo>
                    <a:lnTo>
                      <a:pt x="1827" y="119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398" name="Freeform 11">
                <a:extLst>
                  <a:ext uri="{FF2B5EF4-FFF2-40B4-BE49-F238E27FC236}">
                    <a16:creationId xmlns:a16="http://schemas.microsoft.com/office/drawing/2014/main" id="{284DC82B-5359-7677-73D5-5F5366214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6" y="1632"/>
                <a:ext cx="1665" cy="1857"/>
              </a:xfrm>
              <a:custGeom>
                <a:avLst/>
                <a:gdLst>
                  <a:gd name="T0" fmla="*/ 5952 w 1089"/>
                  <a:gd name="T1" fmla="*/ 1857 h 1857"/>
                  <a:gd name="T2" fmla="*/ 0 w 1089"/>
                  <a:gd name="T3" fmla="*/ 0 h 185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89" h="1857">
                    <a:moveTo>
                      <a:pt x="1089" y="1857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399" name="Freeform 12">
                <a:extLst>
                  <a:ext uri="{FF2B5EF4-FFF2-40B4-BE49-F238E27FC236}">
                    <a16:creationId xmlns:a16="http://schemas.microsoft.com/office/drawing/2014/main" id="{1AECB439-DDE7-9C9F-AE2C-DFF8BF4DE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832"/>
                <a:ext cx="591" cy="51"/>
              </a:xfrm>
              <a:custGeom>
                <a:avLst/>
                <a:gdLst>
                  <a:gd name="T0" fmla="*/ 0 w 591"/>
                  <a:gd name="T1" fmla="*/ 51 h 51"/>
                  <a:gd name="T2" fmla="*/ 591 w 591"/>
                  <a:gd name="T3" fmla="*/ 0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91" h="51">
                    <a:moveTo>
                      <a:pt x="0" y="51"/>
                    </a:moveTo>
                    <a:lnTo>
                      <a:pt x="591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95245" name="Group 13">
            <a:extLst>
              <a:ext uri="{FF2B5EF4-FFF2-40B4-BE49-F238E27FC236}">
                <a16:creationId xmlns:a16="http://schemas.microsoft.com/office/drawing/2014/main" id="{DE2E0052-AAF6-58B3-0496-0DB8CEFAE96A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295400"/>
            <a:ext cx="1828800" cy="3200400"/>
            <a:chOff x="1488" y="1632"/>
            <a:chExt cx="1104" cy="1626"/>
          </a:xfrm>
        </p:grpSpPr>
        <p:sp>
          <p:nvSpPr>
            <p:cNvPr id="15387" name="Freeform 14">
              <a:extLst>
                <a:ext uri="{FF2B5EF4-FFF2-40B4-BE49-F238E27FC236}">
                  <a16:creationId xmlns:a16="http://schemas.microsoft.com/office/drawing/2014/main" id="{67AE59EB-9939-1F2B-E643-1C92348CB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784"/>
              <a:ext cx="1104" cy="465"/>
            </a:xfrm>
            <a:custGeom>
              <a:avLst/>
              <a:gdLst>
                <a:gd name="T0" fmla="*/ 0 w 1824"/>
                <a:gd name="T1" fmla="*/ 84 h 768"/>
                <a:gd name="T2" fmla="*/ 212 w 1824"/>
                <a:gd name="T3" fmla="*/ 104 h 768"/>
                <a:gd name="T4" fmla="*/ 245 w 1824"/>
                <a:gd name="T5" fmla="*/ 0 h 768"/>
                <a:gd name="T6" fmla="*/ 103 w 1824"/>
                <a:gd name="T7" fmla="*/ 0 h 768"/>
                <a:gd name="T8" fmla="*/ 0 w 1824"/>
                <a:gd name="T9" fmla="*/ 84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4" h="768">
                  <a:moveTo>
                    <a:pt x="0" y="624"/>
                  </a:moveTo>
                  <a:lnTo>
                    <a:pt x="1584" y="768"/>
                  </a:lnTo>
                  <a:lnTo>
                    <a:pt x="1824" y="0"/>
                  </a:lnTo>
                  <a:lnTo>
                    <a:pt x="768" y="0"/>
                  </a:lnTo>
                  <a:lnTo>
                    <a:pt x="0" y="624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8" name="Freeform 15">
              <a:extLst>
                <a:ext uri="{FF2B5EF4-FFF2-40B4-BE49-F238E27FC236}">
                  <a16:creationId xmlns:a16="http://schemas.microsoft.com/office/drawing/2014/main" id="{ABD27ECC-EDB1-025B-FE17-820AE5F50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" y="2784"/>
              <a:ext cx="474" cy="390"/>
            </a:xfrm>
            <a:custGeom>
              <a:avLst/>
              <a:gdLst>
                <a:gd name="T0" fmla="*/ 0 w 474"/>
                <a:gd name="T1" fmla="*/ 390 h 390"/>
                <a:gd name="T2" fmla="*/ 474 w 474"/>
                <a:gd name="T3" fmla="*/ 0 h 39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74" h="390">
                  <a:moveTo>
                    <a:pt x="0" y="390"/>
                  </a:moveTo>
                  <a:lnTo>
                    <a:pt x="474" y="0"/>
                  </a:lnTo>
                </a:path>
              </a:pathLst>
            </a:custGeom>
            <a:noFill/>
            <a:ln w="38100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9" name="Freeform 16">
              <a:extLst>
                <a:ext uri="{FF2B5EF4-FFF2-40B4-BE49-F238E27FC236}">
                  <a16:creationId xmlns:a16="http://schemas.microsoft.com/office/drawing/2014/main" id="{C09DE83D-B92E-528C-9E03-A87E1D333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1632"/>
              <a:ext cx="1080" cy="1620"/>
            </a:xfrm>
            <a:custGeom>
              <a:avLst/>
              <a:gdLst>
                <a:gd name="T0" fmla="*/ 0 w 1080"/>
                <a:gd name="T1" fmla="*/ 1536 h 1620"/>
                <a:gd name="T2" fmla="*/ 702 w 1080"/>
                <a:gd name="T3" fmla="*/ 0 h 1620"/>
                <a:gd name="T4" fmla="*/ 1080 w 1080"/>
                <a:gd name="T5" fmla="*/ 1152 h 1620"/>
                <a:gd name="T6" fmla="*/ 942 w 1080"/>
                <a:gd name="T7" fmla="*/ 1620 h 1620"/>
                <a:gd name="T8" fmla="*/ 0 w 1080"/>
                <a:gd name="T9" fmla="*/ 1536 h 16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0" h="1620">
                  <a:moveTo>
                    <a:pt x="0" y="1536"/>
                  </a:moveTo>
                  <a:lnTo>
                    <a:pt x="702" y="0"/>
                  </a:lnTo>
                  <a:lnTo>
                    <a:pt x="1080" y="1152"/>
                  </a:lnTo>
                  <a:lnTo>
                    <a:pt x="942" y="1620"/>
                  </a:lnTo>
                  <a:lnTo>
                    <a:pt x="0" y="1536"/>
                  </a:lnTo>
                  <a:close/>
                </a:path>
              </a:pathLst>
            </a:custGeom>
            <a:noFill/>
            <a:ln w="3810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90" name="Freeform 17">
              <a:extLst>
                <a:ext uri="{FF2B5EF4-FFF2-40B4-BE49-F238E27FC236}">
                  <a16:creationId xmlns:a16="http://schemas.microsoft.com/office/drawing/2014/main" id="{7899BD9D-B4AE-FFA5-5B58-A2B2D5BB4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8" y="1632"/>
              <a:ext cx="222" cy="1626"/>
            </a:xfrm>
            <a:custGeom>
              <a:avLst/>
              <a:gdLst>
                <a:gd name="T0" fmla="*/ 222 w 222"/>
                <a:gd name="T1" fmla="*/ 1626 h 1626"/>
                <a:gd name="T2" fmla="*/ 0 w 222"/>
                <a:gd name="T3" fmla="*/ 0 h 162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2" h="1626">
                  <a:moveTo>
                    <a:pt x="222" y="1626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91" name="Freeform 18">
              <a:extLst>
                <a:ext uri="{FF2B5EF4-FFF2-40B4-BE49-F238E27FC236}">
                  <a16:creationId xmlns:a16="http://schemas.microsoft.com/office/drawing/2014/main" id="{4557695D-4551-C311-60AD-4A34A0B89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784"/>
              <a:ext cx="624" cy="1"/>
            </a:xfrm>
            <a:custGeom>
              <a:avLst/>
              <a:gdLst>
                <a:gd name="T0" fmla="*/ 0 w 624"/>
                <a:gd name="T1" fmla="*/ 0 h 1"/>
                <a:gd name="T2" fmla="*/ 624 w 624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24" h="1">
                  <a:moveTo>
                    <a:pt x="0" y="0"/>
                  </a:moveTo>
                  <a:lnTo>
                    <a:pt x="624" y="0"/>
                  </a:lnTo>
                </a:path>
              </a:pathLst>
            </a:custGeom>
            <a:noFill/>
            <a:ln w="38100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92" name="Line 19">
              <a:extLst>
                <a:ext uri="{FF2B5EF4-FFF2-40B4-BE49-F238E27FC236}">
                  <a16:creationId xmlns:a16="http://schemas.microsoft.com/office/drawing/2014/main" id="{D41889EB-F45D-7D57-33F4-02D0F9BB57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632"/>
              <a:ext cx="240" cy="1152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5252" name="Group 20">
            <a:extLst>
              <a:ext uri="{FF2B5EF4-FFF2-40B4-BE49-F238E27FC236}">
                <a16:creationId xmlns:a16="http://schemas.microsoft.com/office/drawing/2014/main" id="{8FDFDE97-4395-2F86-4234-153803D63D78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295400"/>
            <a:ext cx="3429000" cy="2762250"/>
            <a:chOff x="480" y="1632"/>
            <a:chExt cx="1782" cy="1740"/>
          </a:xfrm>
        </p:grpSpPr>
        <p:sp>
          <p:nvSpPr>
            <p:cNvPr id="15382" name="Freeform 21">
              <a:extLst>
                <a:ext uri="{FF2B5EF4-FFF2-40B4-BE49-F238E27FC236}">
                  <a16:creationId xmlns:a16="http://schemas.microsoft.com/office/drawing/2014/main" id="{B1379B2C-8E9A-3EB1-516C-40A6B68C8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1632"/>
              <a:ext cx="1782" cy="1632"/>
            </a:xfrm>
            <a:custGeom>
              <a:avLst/>
              <a:gdLst>
                <a:gd name="T0" fmla="*/ 0 w 1782"/>
                <a:gd name="T1" fmla="*/ 1632 h 1632"/>
                <a:gd name="T2" fmla="*/ 618 w 1782"/>
                <a:gd name="T3" fmla="*/ 1284 h 1632"/>
                <a:gd name="T4" fmla="*/ 1782 w 1782"/>
                <a:gd name="T5" fmla="*/ 0 h 16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82" h="1632">
                  <a:moveTo>
                    <a:pt x="0" y="1632"/>
                  </a:moveTo>
                  <a:lnTo>
                    <a:pt x="618" y="1284"/>
                  </a:lnTo>
                  <a:lnTo>
                    <a:pt x="1782" y="0"/>
                  </a:lnTo>
                </a:path>
              </a:pathLst>
            </a:custGeom>
            <a:noFill/>
            <a:ln w="38100">
              <a:solidFill>
                <a:srgbClr val="FF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3" name="Freeform 22">
              <a:extLst>
                <a:ext uri="{FF2B5EF4-FFF2-40B4-BE49-F238E27FC236}">
                  <a16:creationId xmlns:a16="http://schemas.microsoft.com/office/drawing/2014/main" id="{69B37EBE-750A-002C-F99A-A4CC8388F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" y="2916"/>
              <a:ext cx="438" cy="96"/>
            </a:xfrm>
            <a:custGeom>
              <a:avLst/>
              <a:gdLst>
                <a:gd name="T0" fmla="*/ 438 w 438"/>
                <a:gd name="T1" fmla="*/ 96 h 96"/>
                <a:gd name="T2" fmla="*/ 0 w 438"/>
                <a:gd name="T3" fmla="*/ 0 h 9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8" h="96">
                  <a:moveTo>
                    <a:pt x="438" y="96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CC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4" name="Freeform 23">
              <a:extLst>
                <a:ext uri="{FF2B5EF4-FFF2-40B4-BE49-F238E27FC236}">
                  <a16:creationId xmlns:a16="http://schemas.microsoft.com/office/drawing/2014/main" id="{6AD53AE5-0890-419E-9967-8E897D932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2928"/>
              <a:ext cx="1050" cy="442"/>
            </a:xfrm>
            <a:custGeom>
              <a:avLst/>
              <a:gdLst>
                <a:gd name="T0" fmla="*/ 0 w 1050"/>
                <a:gd name="T1" fmla="*/ 330 h 442"/>
                <a:gd name="T2" fmla="*/ 640 w 1050"/>
                <a:gd name="T3" fmla="*/ 442 h 442"/>
                <a:gd name="T4" fmla="*/ 1050 w 1050"/>
                <a:gd name="T5" fmla="*/ 95 h 442"/>
                <a:gd name="T6" fmla="*/ 608 w 1050"/>
                <a:gd name="T7" fmla="*/ 0 h 442"/>
                <a:gd name="T8" fmla="*/ 0 w 1050"/>
                <a:gd name="T9" fmla="*/ 330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0" h="442">
                  <a:moveTo>
                    <a:pt x="0" y="330"/>
                  </a:moveTo>
                  <a:lnTo>
                    <a:pt x="640" y="442"/>
                  </a:lnTo>
                  <a:lnTo>
                    <a:pt x="1050" y="95"/>
                  </a:lnTo>
                  <a:lnTo>
                    <a:pt x="608" y="0"/>
                  </a:lnTo>
                  <a:lnTo>
                    <a:pt x="0" y="330"/>
                  </a:lnTo>
                  <a:close/>
                </a:path>
              </a:pathLst>
            </a:cu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5" name="Line 24">
              <a:extLst>
                <a:ext uri="{FF2B5EF4-FFF2-40B4-BE49-F238E27FC236}">
                  <a16:creationId xmlns:a16="http://schemas.microsoft.com/office/drawing/2014/main" id="{B5997796-B58D-D5DA-4A21-97251E9962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2" y="1632"/>
              <a:ext cx="1104" cy="1728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6" name="Freeform 25">
              <a:extLst>
                <a:ext uri="{FF2B5EF4-FFF2-40B4-BE49-F238E27FC236}">
                  <a16:creationId xmlns:a16="http://schemas.microsoft.com/office/drawing/2014/main" id="{EF7DBA6A-E92D-43B4-C67B-3587B2249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1632"/>
              <a:ext cx="1776" cy="1740"/>
            </a:xfrm>
            <a:custGeom>
              <a:avLst/>
              <a:gdLst>
                <a:gd name="T0" fmla="*/ 1776 w 1776"/>
                <a:gd name="T1" fmla="*/ 0 h 1740"/>
                <a:gd name="T2" fmla="*/ 1056 w 1776"/>
                <a:gd name="T3" fmla="*/ 1386 h 1740"/>
                <a:gd name="T4" fmla="*/ 672 w 1776"/>
                <a:gd name="T5" fmla="*/ 1740 h 1740"/>
                <a:gd name="T6" fmla="*/ 0 w 1776"/>
                <a:gd name="T7" fmla="*/ 1628 h 1740"/>
                <a:gd name="T8" fmla="*/ 1776 w 1776"/>
                <a:gd name="T9" fmla="*/ 0 h 17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76" h="1740">
                  <a:moveTo>
                    <a:pt x="1776" y="0"/>
                  </a:moveTo>
                  <a:lnTo>
                    <a:pt x="1056" y="1386"/>
                  </a:lnTo>
                  <a:lnTo>
                    <a:pt x="672" y="1740"/>
                  </a:lnTo>
                  <a:lnTo>
                    <a:pt x="0" y="1628"/>
                  </a:lnTo>
                  <a:lnTo>
                    <a:pt x="1776" y="0"/>
                  </a:lnTo>
                  <a:close/>
                </a:path>
              </a:pathLst>
            </a:cu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5258" name="Group 26">
            <a:extLst>
              <a:ext uri="{FF2B5EF4-FFF2-40B4-BE49-F238E27FC236}">
                <a16:creationId xmlns:a16="http://schemas.microsoft.com/office/drawing/2014/main" id="{7517681A-A520-F66C-35B6-F266BF9B5032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295400"/>
            <a:ext cx="2209800" cy="4419600"/>
            <a:chOff x="1008" y="1584"/>
            <a:chExt cx="1392" cy="2592"/>
          </a:xfrm>
        </p:grpSpPr>
        <p:sp>
          <p:nvSpPr>
            <p:cNvPr id="15376" name="Freeform 27">
              <a:extLst>
                <a:ext uri="{FF2B5EF4-FFF2-40B4-BE49-F238E27FC236}">
                  <a16:creationId xmlns:a16="http://schemas.microsoft.com/office/drawing/2014/main" id="{7D92B6A7-20C2-4F79-6622-D707FDFA2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3600"/>
              <a:ext cx="1392" cy="576"/>
            </a:xfrm>
            <a:custGeom>
              <a:avLst/>
              <a:gdLst>
                <a:gd name="T0" fmla="*/ 0 w 2688"/>
                <a:gd name="T1" fmla="*/ 55 h 1056"/>
                <a:gd name="T2" fmla="*/ 69 w 2688"/>
                <a:gd name="T3" fmla="*/ 0 h 1056"/>
                <a:gd name="T4" fmla="*/ 166 w 2688"/>
                <a:gd name="T5" fmla="*/ 13 h 1056"/>
                <a:gd name="T6" fmla="*/ 193 w 2688"/>
                <a:gd name="T7" fmla="*/ 93 h 1056"/>
                <a:gd name="T8" fmla="*/ 4 w 2688"/>
                <a:gd name="T9" fmla="*/ 55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88" h="1056">
                  <a:moveTo>
                    <a:pt x="0" y="624"/>
                  </a:moveTo>
                  <a:lnTo>
                    <a:pt x="960" y="0"/>
                  </a:lnTo>
                  <a:lnTo>
                    <a:pt x="2304" y="144"/>
                  </a:lnTo>
                  <a:lnTo>
                    <a:pt x="2688" y="1056"/>
                  </a:lnTo>
                  <a:lnTo>
                    <a:pt x="48" y="624"/>
                  </a:lnTo>
                </a:path>
              </a:pathLst>
            </a:cu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33CC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7" name="Freeform 28">
              <a:extLst>
                <a:ext uri="{FF2B5EF4-FFF2-40B4-BE49-F238E27FC236}">
                  <a16:creationId xmlns:a16="http://schemas.microsoft.com/office/drawing/2014/main" id="{0D27B8EF-870B-AB32-8987-4549DBC3B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3600"/>
              <a:ext cx="1386" cy="570"/>
            </a:xfrm>
            <a:custGeom>
              <a:avLst/>
              <a:gdLst>
                <a:gd name="T0" fmla="*/ 0 w 1386"/>
                <a:gd name="T1" fmla="*/ 330 h 570"/>
                <a:gd name="T2" fmla="*/ 516 w 1386"/>
                <a:gd name="T3" fmla="*/ 0 h 570"/>
                <a:gd name="T4" fmla="*/ 1194 w 1386"/>
                <a:gd name="T5" fmla="*/ 84 h 570"/>
                <a:gd name="T6" fmla="*/ 1386 w 1386"/>
                <a:gd name="T7" fmla="*/ 570 h 5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6" h="570">
                  <a:moveTo>
                    <a:pt x="0" y="330"/>
                  </a:moveTo>
                  <a:lnTo>
                    <a:pt x="516" y="0"/>
                  </a:lnTo>
                  <a:lnTo>
                    <a:pt x="1194" y="84"/>
                  </a:lnTo>
                  <a:lnTo>
                    <a:pt x="1386" y="570"/>
                  </a:lnTo>
                </a:path>
              </a:pathLst>
            </a:custGeom>
            <a:noFill/>
            <a:ln w="38100" cap="flat">
              <a:solidFill>
                <a:srgbClr val="33CC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8" name="Freeform 29">
              <a:extLst>
                <a:ext uri="{FF2B5EF4-FFF2-40B4-BE49-F238E27FC236}">
                  <a16:creationId xmlns:a16="http://schemas.microsoft.com/office/drawing/2014/main" id="{BE29AA15-2B80-CEE5-3E02-4513E0256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1584"/>
              <a:ext cx="138" cy="2586"/>
            </a:xfrm>
            <a:custGeom>
              <a:avLst/>
              <a:gdLst>
                <a:gd name="T0" fmla="*/ 138 w 138"/>
                <a:gd name="T1" fmla="*/ 2586 h 2586"/>
                <a:gd name="T2" fmla="*/ 0 w 138"/>
                <a:gd name="T3" fmla="*/ 0 h 258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8" h="2586">
                  <a:moveTo>
                    <a:pt x="138" y="2586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9" name="Line 30">
              <a:extLst>
                <a:ext uri="{FF2B5EF4-FFF2-40B4-BE49-F238E27FC236}">
                  <a16:creationId xmlns:a16="http://schemas.microsoft.com/office/drawing/2014/main" id="{6605D6CA-FF2D-1FBD-5A9D-030537CA30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6" y="1584"/>
              <a:ext cx="720" cy="2016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0" name="Line 31">
              <a:extLst>
                <a:ext uri="{FF2B5EF4-FFF2-40B4-BE49-F238E27FC236}">
                  <a16:creationId xmlns:a16="http://schemas.microsoft.com/office/drawing/2014/main" id="{DFDAE91D-FCCF-069C-5B50-5C962A129E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8" y="1632"/>
              <a:ext cx="48" cy="2064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1" name="Freeform 32">
              <a:extLst>
                <a:ext uri="{FF2B5EF4-FFF2-40B4-BE49-F238E27FC236}">
                  <a16:creationId xmlns:a16="http://schemas.microsoft.com/office/drawing/2014/main" id="{34687BB6-D994-3000-8F3E-2A4C965C2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" y="1632"/>
              <a:ext cx="1374" cy="2544"/>
            </a:xfrm>
            <a:custGeom>
              <a:avLst/>
              <a:gdLst>
                <a:gd name="T0" fmla="*/ 1374 w 1374"/>
                <a:gd name="T1" fmla="*/ 2544 h 2544"/>
                <a:gd name="T2" fmla="*/ 0 w 1374"/>
                <a:gd name="T3" fmla="*/ 2304 h 2544"/>
                <a:gd name="T4" fmla="*/ 1236 w 1374"/>
                <a:gd name="T5" fmla="*/ 0 h 25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74" h="2544">
                  <a:moveTo>
                    <a:pt x="1374" y="2544"/>
                  </a:moveTo>
                  <a:lnTo>
                    <a:pt x="0" y="2304"/>
                  </a:lnTo>
                  <a:lnTo>
                    <a:pt x="1236" y="0"/>
                  </a:lnTo>
                </a:path>
              </a:pathLst>
            </a:custGeom>
            <a:noFill/>
            <a:ln w="38100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5265" name="Group 33">
            <a:extLst>
              <a:ext uri="{FF2B5EF4-FFF2-40B4-BE49-F238E27FC236}">
                <a16:creationId xmlns:a16="http://schemas.microsoft.com/office/drawing/2014/main" id="{4102A9C8-73C9-E184-5937-215B98E9A54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295400"/>
            <a:ext cx="1419225" cy="2181225"/>
            <a:chOff x="1824" y="1584"/>
            <a:chExt cx="894" cy="1182"/>
          </a:xfrm>
        </p:grpSpPr>
        <p:sp>
          <p:nvSpPr>
            <p:cNvPr id="15371" name="Freeform 34" descr="Dark downward diagonal">
              <a:extLst>
                <a:ext uri="{FF2B5EF4-FFF2-40B4-BE49-F238E27FC236}">
                  <a16:creationId xmlns:a16="http://schemas.microsoft.com/office/drawing/2014/main" id="{594A3A75-2114-F6B6-6CAB-BE871D1B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2640"/>
              <a:ext cx="864" cy="124"/>
            </a:xfrm>
            <a:custGeom>
              <a:avLst/>
              <a:gdLst>
                <a:gd name="T0" fmla="*/ 0 w 1344"/>
                <a:gd name="T1" fmla="*/ 0 h 192"/>
                <a:gd name="T2" fmla="*/ 17 w 1344"/>
                <a:gd name="T3" fmla="*/ 34 h 192"/>
                <a:gd name="T4" fmla="*/ 181 w 1344"/>
                <a:gd name="T5" fmla="*/ 34 h 192"/>
                <a:gd name="T6" fmla="*/ 230 w 1344"/>
                <a:gd name="T7" fmla="*/ 0 h 192"/>
                <a:gd name="T8" fmla="*/ 0 w 1344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4" h="192">
                  <a:moveTo>
                    <a:pt x="0" y="0"/>
                  </a:moveTo>
                  <a:lnTo>
                    <a:pt x="96" y="192"/>
                  </a:lnTo>
                  <a:lnTo>
                    <a:pt x="1056" y="192"/>
                  </a:lnTo>
                  <a:lnTo>
                    <a:pt x="1344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2" name="Freeform 35">
              <a:extLst>
                <a:ext uri="{FF2B5EF4-FFF2-40B4-BE49-F238E27FC236}">
                  <a16:creationId xmlns:a16="http://schemas.microsoft.com/office/drawing/2014/main" id="{6E5FC254-6FF0-D3F0-AB77-61D976348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1584"/>
              <a:ext cx="888" cy="1182"/>
            </a:xfrm>
            <a:custGeom>
              <a:avLst/>
              <a:gdLst>
                <a:gd name="T0" fmla="*/ 0 w 888"/>
                <a:gd name="T1" fmla="*/ 1056 h 1182"/>
                <a:gd name="T2" fmla="*/ 54 w 888"/>
                <a:gd name="T3" fmla="*/ 1182 h 1182"/>
                <a:gd name="T4" fmla="*/ 684 w 888"/>
                <a:gd name="T5" fmla="*/ 1176 h 1182"/>
                <a:gd name="T6" fmla="*/ 888 w 888"/>
                <a:gd name="T7" fmla="*/ 1050 h 1182"/>
                <a:gd name="T8" fmla="*/ 336 w 888"/>
                <a:gd name="T9" fmla="*/ 0 h 1182"/>
                <a:gd name="T10" fmla="*/ 0 w 888"/>
                <a:gd name="T11" fmla="*/ 1056 h 1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8" h="1182">
                  <a:moveTo>
                    <a:pt x="0" y="1056"/>
                  </a:moveTo>
                  <a:lnTo>
                    <a:pt x="54" y="1182"/>
                  </a:lnTo>
                  <a:lnTo>
                    <a:pt x="684" y="1176"/>
                  </a:lnTo>
                  <a:lnTo>
                    <a:pt x="888" y="1050"/>
                  </a:lnTo>
                  <a:lnTo>
                    <a:pt x="336" y="0"/>
                  </a:lnTo>
                  <a:lnTo>
                    <a:pt x="0" y="1056"/>
                  </a:lnTo>
                  <a:close/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3" name="Freeform 36">
              <a:extLst>
                <a:ext uri="{FF2B5EF4-FFF2-40B4-BE49-F238E27FC236}">
                  <a16:creationId xmlns:a16="http://schemas.microsoft.com/office/drawing/2014/main" id="{607C33FF-6EC8-882E-6D84-61CF346BC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" y="1584"/>
              <a:ext cx="282" cy="1176"/>
            </a:xfrm>
            <a:custGeom>
              <a:avLst/>
              <a:gdLst>
                <a:gd name="T0" fmla="*/ 0 w 282"/>
                <a:gd name="T1" fmla="*/ 1176 h 1176"/>
                <a:gd name="T2" fmla="*/ 282 w 282"/>
                <a:gd name="T3" fmla="*/ 0 h 117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2" h="1176">
                  <a:moveTo>
                    <a:pt x="0" y="1176"/>
                  </a:moveTo>
                  <a:lnTo>
                    <a:pt x="282" y="0"/>
                  </a:ln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4" name="Freeform 37">
              <a:extLst>
                <a:ext uri="{FF2B5EF4-FFF2-40B4-BE49-F238E27FC236}">
                  <a16:creationId xmlns:a16="http://schemas.microsoft.com/office/drawing/2014/main" id="{F2EA0D3D-EBF5-7006-B06F-084857134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1584"/>
              <a:ext cx="360" cy="1182"/>
            </a:xfrm>
            <a:custGeom>
              <a:avLst/>
              <a:gdLst>
                <a:gd name="T0" fmla="*/ 360 w 360"/>
                <a:gd name="T1" fmla="*/ 1182 h 1182"/>
                <a:gd name="T2" fmla="*/ 0 w 360"/>
                <a:gd name="T3" fmla="*/ 0 h 118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60" h="1182">
                  <a:moveTo>
                    <a:pt x="360" y="1182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5" name="Freeform 38">
              <a:extLst>
                <a:ext uri="{FF2B5EF4-FFF2-40B4-BE49-F238E27FC236}">
                  <a16:creationId xmlns:a16="http://schemas.microsoft.com/office/drawing/2014/main" id="{61C543D1-731F-FB7C-AEAD-9433DF594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2640"/>
              <a:ext cx="894" cy="1"/>
            </a:xfrm>
            <a:custGeom>
              <a:avLst/>
              <a:gdLst>
                <a:gd name="T0" fmla="*/ 0 w 894"/>
                <a:gd name="T1" fmla="*/ 0 h 1"/>
                <a:gd name="T2" fmla="*/ 894 w 894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94" h="1">
                  <a:moveTo>
                    <a:pt x="0" y="0"/>
                  </a:moveTo>
                  <a:lnTo>
                    <a:pt x="894" y="0"/>
                  </a:lnTo>
                </a:path>
              </a:pathLst>
            </a:cu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95271" name="Picture 39" descr="Cessna 172A 60 side">
            <a:extLst>
              <a:ext uri="{FF2B5EF4-FFF2-40B4-BE49-F238E27FC236}">
                <a16:creationId xmlns:a16="http://schemas.microsoft.com/office/drawing/2014/main" id="{B2AA001F-6BBC-5CA8-20EC-70DA87B7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04800"/>
            <a:ext cx="27305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4798E-6 L -0.55 2.9479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5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 -1.56069E-6 L -1.31597 -0.0062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5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9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NINDM039029OrthoSectorTile">
            <a:extLst>
              <a:ext uri="{FF2B5EF4-FFF2-40B4-BE49-F238E27FC236}">
                <a16:creationId xmlns:a16="http://schemas.microsoft.com/office/drawing/2014/main" id="{425F16F9-8A0B-CA4D-B468-3927FF6E2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05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283" name="Group 3">
            <a:extLst>
              <a:ext uri="{FF2B5EF4-FFF2-40B4-BE49-F238E27FC236}">
                <a16:creationId xmlns:a16="http://schemas.microsoft.com/office/drawing/2014/main" id="{8DA6E200-600F-9DB3-2A1E-93307389164C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304800"/>
            <a:ext cx="5942013" cy="5865813"/>
            <a:chOff x="960" y="240"/>
            <a:chExt cx="3743" cy="3695"/>
          </a:xfrm>
        </p:grpSpPr>
        <p:sp>
          <p:nvSpPr>
            <p:cNvPr id="17431" name="AutoShape 4">
              <a:extLst>
                <a:ext uri="{FF2B5EF4-FFF2-40B4-BE49-F238E27FC236}">
                  <a16:creationId xmlns:a16="http://schemas.microsoft.com/office/drawing/2014/main" id="{00517C60-8DA5-5189-DA34-1A87D1BA4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0"/>
              <a:ext cx="2303" cy="1238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1 h 21600"/>
                <a:gd name="T14" fmla="*/ 17098 w 21600"/>
                <a:gd name="T15" fmla="*/ 170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AutoShape 5">
              <a:extLst>
                <a:ext uri="{FF2B5EF4-FFF2-40B4-BE49-F238E27FC236}">
                  <a16:creationId xmlns:a16="http://schemas.microsoft.com/office/drawing/2014/main" id="{61A6D492-B244-53B4-ADA7-26B58CA383C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2904" y="1416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3" name="AutoShape 6">
              <a:extLst>
                <a:ext uri="{FF2B5EF4-FFF2-40B4-BE49-F238E27FC236}">
                  <a16:creationId xmlns:a16="http://schemas.microsoft.com/office/drawing/2014/main" id="{AD843F1B-D995-DA2C-D45B-93B9C74DF1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1680" y="2640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4" name="AutoShape 7">
              <a:extLst>
                <a:ext uri="{FF2B5EF4-FFF2-40B4-BE49-F238E27FC236}">
                  <a16:creationId xmlns:a16="http://schemas.microsoft.com/office/drawing/2014/main" id="{F969BE42-966B-E742-64F7-D3B5783A03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>
              <a:off x="456" y="1416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5" name="Rectangle 8">
              <a:extLst>
                <a:ext uri="{FF2B5EF4-FFF2-40B4-BE49-F238E27FC236}">
                  <a16:creationId xmlns:a16="http://schemas.microsoft.com/office/drawing/2014/main" id="{F2A3EA3B-E515-26DE-6987-CD5906F9A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488"/>
              <a:ext cx="1152" cy="115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/>
            </a:p>
          </p:txBody>
        </p:sp>
      </p:grpSp>
      <p:grpSp>
        <p:nvGrpSpPr>
          <p:cNvPr id="97289" name="Group 9">
            <a:extLst>
              <a:ext uri="{FF2B5EF4-FFF2-40B4-BE49-F238E27FC236}">
                <a16:creationId xmlns:a16="http://schemas.microsoft.com/office/drawing/2014/main" id="{5C70B58E-4EA6-F989-6418-B4CF05A89ED8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5942013" cy="5865813"/>
            <a:chOff x="960" y="240"/>
            <a:chExt cx="3743" cy="3695"/>
          </a:xfrm>
        </p:grpSpPr>
        <p:sp>
          <p:nvSpPr>
            <p:cNvPr id="17426" name="AutoShape 10">
              <a:extLst>
                <a:ext uri="{FF2B5EF4-FFF2-40B4-BE49-F238E27FC236}">
                  <a16:creationId xmlns:a16="http://schemas.microsoft.com/office/drawing/2014/main" id="{FDAEDCB1-2319-1EFD-2A8D-EA9F46ED7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0"/>
              <a:ext cx="2303" cy="1238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1 h 21600"/>
                <a:gd name="T14" fmla="*/ 17098 w 21600"/>
                <a:gd name="T15" fmla="*/ 170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AutoShape 11">
              <a:extLst>
                <a:ext uri="{FF2B5EF4-FFF2-40B4-BE49-F238E27FC236}">
                  <a16:creationId xmlns:a16="http://schemas.microsoft.com/office/drawing/2014/main" id="{AE2AD8E3-F44B-3E11-2C9D-DCF434711A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2904" y="1416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AutoShape 12">
              <a:extLst>
                <a:ext uri="{FF2B5EF4-FFF2-40B4-BE49-F238E27FC236}">
                  <a16:creationId xmlns:a16="http://schemas.microsoft.com/office/drawing/2014/main" id="{B6A1CECA-42B1-EA70-1AF5-29BE4DE1A1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1680" y="2640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AutoShape 13">
              <a:extLst>
                <a:ext uri="{FF2B5EF4-FFF2-40B4-BE49-F238E27FC236}">
                  <a16:creationId xmlns:a16="http://schemas.microsoft.com/office/drawing/2014/main" id="{FE790262-4B8C-8890-0C5B-7C57CEE323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>
              <a:off x="456" y="1416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Rectangle 14">
              <a:extLst>
                <a:ext uri="{FF2B5EF4-FFF2-40B4-BE49-F238E27FC236}">
                  <a16:creationId xmlns:a16="http://schemas.microsoft.com/office/drawing/2014/main" id="{BD7F6D72-172F-52E6-8554-943A09381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488"/>
              <a:ext cx="1152" cy="1152"/>
            </a:xfrm>
            <a:prstGeom prst="rect">
              <a:avLst/>
            </a:pr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/>
            </a:p>
          </p:txBody>
        </p:sp>
      </p:grpSp>
      <p:grpSp>
        <p:nvGrpSpPr>
          <p:cNvPr id="97295" name="Group 15">
            <a:extLst>
              <a:ext uri="{FF2B5EF4-FFF2-40B4-BE49-F238E27FC236}">
                <a16:creationId xmlns:a16="http://schemas.microsoft.com/office/drawing/2014/main" id="{3240A461-274D-823B-9035-F98D282E74FA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304800"/>
            <a:ext cx="5942013" cy="5865813"/>
            <a:chOff x="960" y="240"/>
            <a:chExt cx="3743" cy="3695"/>
          </a:xfrm>
        </p:grpSpPr>
        <p:sp>
          <p:nvSpPr>
            <p:cNvPr id="17421" name="AutoShape 16">
              <a:extLst>
                <a:ext uri="{FF2B5EF4-FFF2-40B4-BE49-F238E27FC236}">
                  <a16:creationId xmlns:a16="http://schemas.microsoft.com/office/drawing/2014/main" id="{F53DA606-C1B4-7313-2AC9-B76E8F323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0"/>
              <a:ext cx="2303" cy="1238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1 h 21600"/>
                <a:gd name="T14" fmla="*/ 17098 w 21600"/>
                <a:gd name="T15" fmla="*/ 170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AutoShape 17">
              <a:extLst>
                <a:ext uri="{FF2B5EF4-FFF2-40B4-BE49-F238E27FC236}">
                  <a16:creationId xmlns:a16="http://schemas.microsoft.com/office/drawing/2014/main" id="{FB880A94-CE28-52C4-4145-935C052C18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2904" y="1416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AutoShape 18">
              <a:extLst>
                <a:ext uri="{FF2B5EF4-FFF2-40B4-BE49-F238E27FC236}">
                  <a16:creationId xmlns:a16="http://schemas.microsoft.com/office/drawing/2014/main" id="{B3479F33-669E-A053-A4E6-024526A5707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1680" y="2640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4" name="AutoShape 19">
              <a:extLst>
                <a:ext uri="{FF2B5EF4-FFF2-40B4-BE49-F238E27FC236}">
                  <a16:creationId xmlns:a16="http://schemas.microsoft.com/office/drawing/2014/main" id="{70A3CCAD-F245-A4E1-DCCF-40F7A1E5B77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>
              <a:off x="456" y="1416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Rectangle 20">
              <a:extLst>
                <a:ext uri="{FF2B5EF4-FFF2-40B4-BE49-F238E27FC236}">
                  <a16:creationId xmlns:a16="http://schemas.microsoft.com/office/drawing/2014/main" id="{4E086E52-C080-852B-7AFA-86FFEE349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488"/>
              <a:ext cx="1152" cy="1152"/>
            </a:xfrm>
            <a:prstGeom prst="rect">
              <a:avLst/>
            </a:pr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/>
            </a:p>
          </p:txBody>
        </p:sp>
      </p:grpSp>
      <p:grpSp>
        <p:nvGrpSpPr>
          <p:cNvPr id="97301" name="Group 21">
            <a:extLst>
              <a:ext uri="{FF2B5EF4-FFF2-40B4-BE49-F238E27FC236}">
                <a16:creationId xmlns:a16="http://schemas.microsoft.com/office/drawing/2014/main" id="{6E3076F1-7F2D-846C-9610-2E63E85DC263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304800"/>
            <a:ext cx="5942013" cy="5865813"/>
            <a:chOff x="960" y="240"/>
            <a:chExt cx="3743" cy="3695"/>
          </a:xfrm>
        </p:grpSpPr>
        <p:sp>
          <p:nvSpPr>
            <p:cNvPr id="17416" name="AutoShape 22">
              <a:extLst>
                <a:ext uri="{FF2B5EF4-FFF2-40B4-BE49-F238E27FC236}">
                  <a16:creationId xmlns:a16="http://schemas.microsoft.com/office/drawing/2014/main" id="{A6136FAD-45D8-D83F-234D-6CDFD3768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0"/>
              <a:ext cx="2303" cy="1238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1 h 21600"/>
                <a:gd name="T14" fmla="*/ 17098 w 21600"/>
                <a:gd name="T15" fmla="*/ 170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7" name="AutoShape 23">
              <a:extLst>
                <a:ext uri="{FF2B5EF4-FFF2-40B4-BE49-F238E27FC236}">
                  <a16:creationId xmlns:a16="http://schemas.microsoft.com/office/drawing/2014/main" id="{DC294FDB-2188-A191-A415-02BED22C37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2904" y="1416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8" name="AutoShape 24">
              <a:extLst>
                <a:ext uri="{FF2B5EF4-FFF2-40B4-BE49-F238E27FC236}">
                  <a16:creationId xmlns:a16="http://schemas.microsoft.com/office/drawing/2014/main" id="{489C657C-3DEA-6A80-8340-47554E6E89A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1680" y="2640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9" name="AutoShape 25">
              <a:extLst>
                <a:ext uri="{FF2B5EF4-FFF2-40B4-BE49-F238E27FC236}">
                  <a16:creationId xmlns:a16="http://schemas.microsoft.com/office/drawing/2014/main" id="{CD542D3C-AC6F-2D80-A7A8-44369A4C5A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>
              <a:off x="456" y="1416"/>
              <a:ext cx="2303" cy="1295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3 h 21600"/>
                <a:gd name="T14" fmla="*/ 17098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Rectangle 26">
              <a:extLst>
                <a:ext uri="{FF2B5EF4-FFF2-40B4-BE49-F238E27FC236}">
                  <a16:creationId xmlns:a16="http://schemas.microsoft.com/office/drawing/2014/main" id="{9E568B61-9D1D-FC1F-5CEF-BF59205E4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488"/>
              <a:ext cx="1152" cy="1152"/>
            </a:xfrm>
            <a:prstGeom prst="rect">
              <a:avLst/>
            </a:pr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/>
            </a:p>
          </p:txBody>
        </p:sp>
      </p:grpSp>
      <p:pic>
        <p:nvPicPr>
          <p:cNvPr id="97307" name="Picture 27" descr="P68 Outline East">
            <a:extLst>
              <a:ext uri="{FF2B5EF4-FFF2-40B4-BE49-F238E27FC236}">
                <a16:creationId xmlns:a16="http://schemas.microsoft.com/office/drawing/2014/main" id="{E013350E-9D36-6BB4-8D9E-868A58993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362200"/>
            <a:ext cx="10937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401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7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11 0 L 0.49011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7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1 0 L 0.66511 0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7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11 0 L 0.82344 0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7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344 0 L 1.14011 0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7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DCF6A838-BC6A-87A1-96BA-50CB1A13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332038"/>
            <a:ext cx="8229600" cy="45259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n-US" altLang="en-US" sz="2800" dirty="0"/>
              <a:t>Produces Color, Digital Imagery 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en-US" sz="2800" dirty="0"/>
              <a:t>Natural Perspective in Height &amp; Scale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en-US" sz="2800" dirty="0"/>
              <a:t>Accurate Measurements can be Obtained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en-US" sz="2800" dirty="0"/>
              <a:t>Overlay GIS Data on Imagery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en-US" sz="2800" dirty="0"/>
              <a:t>Obliques and </a:t>
            </a:r>
            <a:r>
              <a:rPr lang="en-US" altLang="en-US" sz="2800" dirty="0" err="1"/>
              <a:t>Orthos</a:t>
            </a:r>
            <a:r>
              <a:rPr lang="en-US" altLang="en-US" sz="2800" dirty="0"/>
              <a:t> in One Flight!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en-US" sz="2800" dirty="0"/>
              <a:t>Quick Delivery of Photos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AC6B65C4-0D82-FD30-4E84-BC5D1C99EA3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8600" y="1600200"/>
            <a:ext cx="8610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>
                <a:solidFill>
                  <a:schemeClr val="tx1"/>
                </a:solidFill>
              </a:rPr>
              <a:t>Methodology</a:t>
            </a:r>
          </a:p>
        </p:txBody>
      </p:sp>
      <p:pic>
        <p:nvPicPr>
          <p:cNvPr id="19460" name="Picture 4" descr="image002">
            <a:extLst>
              <a:ext uri="{FF2B5EF4-FFF2-40B4-BE49-F238E27FC236}">
                <a16:creationId xmlns:a16="http://schemas.microsoft.com/office/drawing/2014/main" id="{538B3D99-F608-5E46-E67A-9AAFBEE1F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63246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152400"/>
            <a:ext cx="53957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Portal Servers in 2020-2022</a:t>
            </a:r>
            <a:endParaRPr lang="en-US" dirty="0"/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City/County COSDC Enterprise Server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https://portal.superiordcgis.org/portal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819400"/>
            <a:ext cx="5776718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0488" y="6066087"/>
            <a:ext cx="5202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Currently working on permissions and training</a:t>
            </a:r>
          </a:p>
          <a:p>
            <a:pPr algn="ctr"/>
            <a:r>
              <a:rPr lang="en-US" dirty="0"/>
              <a:t>for 2023</a:t>
            </a:r>
          </a:p>
        </p:txBody>
      </p:sp>
    </p:spTree>
    <p:extLst>
      <p:ext uri="{BB962C8B-B14F-4D97-AF65-F5344CB8AC3E}">
        <p14:creationId xmlns:p14="http://schemas.microsoft.com/office/powerpoint/2010/main" val="58987319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Map Services</a:t>
            </a:r>
          </a:p>
          <a:p>
            <a:pPr algn="ctr"/>
            <a:endParaRPr lang="en-US" sz="2800" dirty="0"/>
          </a:p>
          <a:p>
            <a:pPr algn="ctr"/>
            <a:r>
              <a:rPr lang="en-US" dirty="0">
                <a:hlinkClick r:id="rId2"/>
              </a:rPr>
              <a:t>https://portal.superiordcgis.org/portal/apps/webappviewer/index.html?id=cccdec273dc342828351bc3bca1e49ee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62247"/>
            <a:ext cx="3261024" cy="45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102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GIS Infrastructure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373C86E8-9D03-0C62-7E3F-DCD0A1C23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61937"/>
            <a:ext cx="5029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altLang="en-US" sz="2000" b="1" dirty="0">
                <a:solidFill>
                  <a:schemeClr val="tx1"/>
                </a:solidFill>
                <a:latin typeface="Verdana" pitchFamily="32" charset="0"/>
              </a:rPr>
              <a:t>GIS Infrastructure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0DD0D-60EC-D74E-C04D-BA714738FCD3}"/>
              </a:ext>
            </a:extLst>
          </p:cNvPr>
          <p:cNvSpPr txBox="1"/>
          <p:nvPr/>
        </p:nvSpPr>
        <p:spPr>
          <a:xfrm>
            <a:off x="3810000" y="1600200"/>
            <a:ext cx="502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11 - GIS SERVERS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 are web servers also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500+ Data Sets</a:t>
            </a:r>
          </a:p>
          <a:p>
            <a:r>
              <a:rPr lang="en-US" dirty="0"/>
              <a:t>150+ internal users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City/County ESRI ELA Licensing Agreement – Cost savings  </a:t>
            </a:r>
          </a:p>
          <a:p>
            <a:r>
              <a:rPr lang="en-US" dirty="0"/>
              <a:t>City/County GIS Online Site – 50,000 hits per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Douglas County COVID Site – 100,000+ hits during its run</a:t>
            </a:r>
          </a:p>
          <a:p>
            <a:r>
              <a:rPr lang="en-US"/>
              <a:t> </a:t>
            </a:r>
            <a:endParaRPr lang="en-US" dirty="0"/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6953467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ArcGIS Online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Total of 525 Items</a:t>
            </a:r>
          </a:p>
          <a:p>
            <a:pPr algn="ctr"/>
            <a:r>
              <a:rPr lang="en-US" sz="2800" dirty="0"/>
              <a:t>Apps = 17</a:t>
            </a:r>
          </a:p>
          <a:p>
            <a:pPr algn="ctr"/>
            <a:r>
              <a:rPr lang="en-US" sz="2800" dirty="0"/>
              <a:t>Dashboard = 12</a:t>
            </a:r>
          </a:p>
          <a:p>
            <a:pPr algn="ctr"/>
            <a:r>
              <a:rPr lang="en-US" sz="2800" dirty="0"/>
              <a:t>Map Services = 4</a:t>
            </a:r>
          </a:p>
          <a:p>
            <a:pPr algn="ctr"/>
            <a:r>
              <a:rPr lang="en-US" sz="2800" dirty="0"/>
              <a:t>Data Layers = 142</a:t>
            </a:r>
          </a:p>
          <a:p>
            <a:pPr algn="ctr"/>
            <a:r>
              <a:rPr lang="en-US" sz="2800" dirty="0"/>
              <a:t>Image Services = 1</a:t>
            </a:r>
          </a:p>
          <a:p>
            <a:pPr algn="ctr"/>
            <a:r>
              <a:rPr lang="en-US" sz="2800" dirty="0"/>
              <a:t>Survey 123 = 40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495800"/>
            <a:ext cx="1541569" cy="21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282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</a:t>
            </a:r>
            <a:br>
              <a:rPr lang="en-US" sz="2800" dirty="0"/>
            </a:br>
            <a:r>
              <a:rPr lang="en-US" sz="2800" dirty="0"/>
              <a:t>Portal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Total of 714 Items</a:t>
            </a:r>
          </a:p>
          <a:p>
            <a:pPr algn="ctr"/>
            <a:r>
              <a:rPr lang="en-US" sz="2800" dirty="0"/>
              <a:t>Apps = 38</a:t>
            </a:r>
          </a:p>
          <a:p>
            <a:pPr algn="ctr"/>
            <a:r>
              <a:rPr lang="en-US" sz="2800" dirty="0"/>
              <a:t>Dashboard = 18</a:t>
            </a:r>
          </a:p>
          <a:p>
            <a:pPr algn="ctr"/>
            <a:r>
              <a:rPr lang="en-US" sz="2800" dirty="0"/>
              <a:t>Map Services = 177</a:t>
            </a:r>
          </a:p>
          <a:p>
            <a:pPr algn="ctr"/>
            <a:r>
              <a:rPr lang="en-US" sz="2800" dirty="0"/>
              <a:t>Data Layers = 215</a:t>
            </a:r>
          </a:p>
          <a:p>
            <a:pPr algn="ctr"/>
            <a:r>
              <a:rPr lang="en-US" sz="2800" dirty="0"/>
              <a:t>Image Services = 65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856" y="4333194"/>
            <a:ext cx="1768581" cy="245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973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Information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Douglas County Land Information Plan 2022-2024</a:t>
            </a:r>
          </a:p>
          <a:p>
            <a:pPr algn="ctr"/>
            <a:endParaRPr lang="en-US" sz="2800" dirty="0"/>
          </a:p>
          <a:p>
            <a:pPr algn="ctr"/>
            <a:r>
              <a:rPr lang="en-US" dirty="0"/>
              <a:t>Submitted 12/31/2021</a:t>
            </a:r>
          </a:p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46" y="2133600"/>
            <a:ext cx="3629025" cy="45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6208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30480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 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50" y="152400"/>
            <a:ext cx="494594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24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 Statewide Parcel Initiative</a:t>
            </a:r>
            <a:br>
              <a:rPr lang="en-US" dirty="0"/>
            </a:br>
            <a:r>
              <a:rPr lang="en-US" dirty="0"/>
              <a:t>Now at V7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84589"/>
            <a:ext cx="4724400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6140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6722"/>
            <a:ext cx="5163963" cy="64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9762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25" y="183974"/>
            <a:ext cx="4921675" cy="63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3031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86722"/>
            <a:ext cx="189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V7 submittal on </a:t>
            </a:r>
          </a:p>
          <a:p>
            <a:pPr algn="ctr"/>
            <a:r>
              <a:rPr lang="en-US" dirty="0"/>
              <a:t>March 31,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0899"/>
            <a:ext cx="4884821" cy="63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461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4800" y="186722"/>
            <a:ext cx="4800600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Data Submitted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Parcels</a:t>
            </a:r>
          </a:p>
          <a:p>
            <a:pPr algn="ctr"/>
            <a:r>
              <a:rPr lang="en-US" dirty="0"/>
              <a:t>Zoning General</a:t>
            </a:r>
          </a:p>
          <a:p>
            <a:pPr algn="ctr"/>
            <a:r>
              <a:rPr lang="en-US" dirty="0"/>
              <a:t>Shoreland</a:t>
            </a:r>
          </a:p>
          <a:p>
            <a:pPr algn="ctr"/>
            <a:r>
              <a:rPr lang="en-US" dirty="0"/>
              <a:t>Floodplain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PLSS Corners</a:t>
            </a:r>
          </a:p>
          <a:p>
            <a:pPr algn="ctr"/>
            <a:r>
              <a:rPr lang="en-US" dirty="0"/>
              <a:t>Roads</a:t>
            </a:r>
          </a:p>
          <a:p>
            <a:pPr algn="ctr"/>
            <a:r>
              <a:rPr lang="en-US" dirty="0"/>
              <a:t>Addresses</a:t>
            </a:r>
          </a:p>
          <a:p>
            <a:pPr algn="ctr"/>
            <a:r>
              <a:rPr lang="en-US" dirty="0"/>
              <a:t>Hydrography</a:t>
            </a:r>
          </a:p>
          <a:p>
            <a:pPr algn="ctr"/>
            <a:r>
              <a:rPr lang="en-US" dirty="0"/>
              <a:t>ROW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CBAS Submitted twice a year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Wards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Supervisor Districts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Annexations</a:t>
            </a:r>
          </a:p>
        </p:txBody>
      </p:sp>
    </p:spTree>
    <p:extLst>
      <p:ext uri="{BB962C8B-B14F-4D97-AF65-F5344CB8AC3E}">
        <p14:creationId xmlns:p14="http://schemas.microsoft.com/office/powerpoint/2010/main" val="60985369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TC101859865[[fn=Kilter]]</Template>
  <TotalTime>20256</TotalTime>
  <Words>1072</Words>
  <Application>Microsoft Office PowerPoint</Application>
  <PresentationFormat>On-screen Show (4:3)</PresentationFormat>
  <Paragraphs>215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Calibri</vt:lpstr>
      <vt:lpstr>Rockwell</vt:lpstr>
      <vt:lpstr>Tahoma</vt:lpstr>
      <vt:lpstr>Verdana</vt:lpstr>
      <vt:lpstr>Wingdings</vt:lpstr>
      <vt:lpstr>Kilter</vt:lpstr>
      <vt:lpstr>Superior Wisconsin Geographic Information System</vt:lpstr>
      <vt:lpstr>City/County GIS Staff</vt:lpstr>
      <vt:lpstr>GIS Infrastructure</vt:lpstr>
      <vt:lpstr>WI Statewide Parcel Initiative</vt:lpstr>
      <vt:lpstr>WI Statewide Parcel Initiative Now at V7</vt:lpstr>
      <vt:lpstr>WI Statewide Parcel Initiative</vt:lpstr>
      <vt:lpstr>WI Statewide Parcel Initiative</vt:lpstr>
      <vt:lpstr>WI Statewide Parcel Initiative</vt:lpstr>
      <vt:lpstr>WI Statewide Parcel Initiative</vt:lpstr>
      <vt:lpstr>Background Information on Parcels and Ownership Data</vt:lpstr>
      <vt:lpstr>V9 Benchmark Status for PLSS Corner Integration</vt:lpstr>
      <vt:lpstr>Survey Documents Inventory</vt:lpstr>
      <vt:lpstr>Survey Documents Inventory</vt:lpstr>
      <vt:lpstr>Street Centerline Monuments</vt:lpstr>
      <vt:lpstr>Street Centerline Monument Record</vt:lpstr>
      <vt:lpstr>Wisconsin Point Adjustment</vt:lpstr>
      <vt:lpstr>Land Information Office’s NextGen911 Activities in 2022 </vt:lpstr>
      <vt:lpstr> City Polling Locations Lookup</vt:lpstr>
      <vt:lpstr>Geospatial Data Downloads</vt:lpstr>
      <vt:lpstr>City/County Aerial Photos</vt:lpstr>
      <vt:lpstr>What is Pictometry?</vt:lpstr>
      <vt:lpstr>Why Pictometry?</vt:lpstr>
      <vt:lpstr>PowerPoint Presentation</vt:lpstr>
      <vt:lpstr>PowerPoint Presentation</vt:lpstr>
      <vt:lpstr>PowerPoint Presentation</vt:lpstr>
      <vt:lpstr>PowerPoint Presentation</vt:lpstr>
      <vt:lpstr>Methodology</vt:lpstr>
      <vt:lpstr>Land Information Office’s Mobile /online Presence </vt:lpstr>
      <vt:lpstr>Land Information Office’s Mobile /online Presence </vt:lpstr>
      <vt:lpstr>Land Information Office’s Mobile /online Presence </vt:lpstr>
      <vt:lpstr>Land Information Office’s Mobile /online Presence </vt:lpstr>
      <vt:lpstr>Land Information Plan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COSDC Survey Control Integration</dc:title>
  <dc:creator>Fiskness, Jon</dc:creator>
  <cp:lastModifiedBy>Jon</cp:lastModifiedBy>
  <cp:revision>319</cp:revision>
  <cp:lastPrinted>2021-12-13T15:03:48Z</cp:lastPrinted>
  <dcterms:created xsi:type="dcterms:W3CDTF">2014-02-19T17:22:52Z</dcterms:created>
  <dcterms:modified xsi:type="dcterms:W3CDTF">2023-06-05T19:39:40Z</dcterms:modified>
</cp:coreProperties>
</file>