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77" r:id="rId4"/>
    <p:sldId id="275" r:id="rId5"/>
    <p:sldId id="261" r:id="rId6"/>
    <p:sldId id="260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64" r:id="rId18"/>
    <p:sldId id="271" r:id="rId19"/>
    <p:sldId id="272" r:id="rId20"/>
    <p:sldId id="280" r:id="rId21"/>
    <p:sldId id="279" r:id="rId22"/>
    <p:sldId id="274" r:id="rId23"/>
    <p:sldId id="273" r:id="rId24"/>
  </p:sldIdLst>
  <p:sldSz cx="9144000" cy="6858000" type="screen4x3"/>
  <p:notesSz cx="6996113" cy="928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2125" cy="46355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DE0B96F-14D5-4AA3-95B2-79FC1235DE98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32125" cy="46355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6975"/>
            <a:ext cx="3032125" cy="46355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2084D45-7452-4497-9505-F26B1436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1649" cy="464106"/>
          </a:xfrm>
          <a:prstGeom prst="rect">
            <a:avLst/>
          </a:prstGeom>
        </p:spPr>
        <p:txBody>
          <a:bodyPr vert="horz" lIns="93005" tIns="46502" rIns="93005" bIns="465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846" y="0"/>
            <a:ext cx="3031649" cy="464106"/>
          </a:xfrm>
          <a:prstGeom prst="rect">
            <a:avLst/>
          </a:prstGeom>
        </p:spPr>
        <p:txBody>
          <a:bodyPr vert="horz" lIns="93005" tIns="46502" rIns="93005" bIns="46502" rtlCol="0"/>
          <a:lstStyle>
            <a:lvl1pPr algn="r">
              <a:defRPr sz="1200"/>
            </a:lvl1pPr>
          </a:lstStyle>
          <a:p>
            <a:fld id="{81868365-E90C-4CB0-A0E1-477B0AB3CBF8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05" tIns="46502" rIns="93005" bIns="465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612" y="4409005"/>
            <a:ext cx="5596890" cy="4176951"/>
          </a:xfrm>
          <a:prstGeom prst="rect">
            <a:avLst/>
          </a:prstGeom>
        </p:spPr>
        <p:txBody>
          <a:bodyPr vert="horz" lIns="93005" tIns="46502" rIns="93005" bIns="465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6396"/>
            <a:ext cx="3031649" cy="464106"/>
          </a:xfrm>
          <a:prstGeom prst="rect">
            <a:avLst/>
          </a:prstGeom>
        </p:spPr>
        <p:txBody>
          <a:bodyPr vert="horz" lIns="93005" tIns="46502" rIns="93005" bIns="465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846" y="8816396"/>
            <a:ext cx="3031649" cy="464106"/>
          </a:xfrm>
          <a:prstGeom prst="rect">
            <a:avLst/>
          </a:prstGeom>
        </p:spPr>
        <p:txBody>
          <a:bodyPr vert="horz" lIns="93005" tIns="46502" rIns="93005" bIns="46502" rtlCol="0" anchor="b"/>
          <a:lstStyle>
            <a:lvl1pPr algn="r">
              <a:defRPr sz="1200"/>
            </a:lvl1pPr>
          </a:lstStyle>
          <a:p>
            <a:fld id="{A20E20BF-EFEA-4E5A-A47C-8A497E51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37088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246" y="4408375"/>
            <a:ext cx="5595623" cy="4177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4" rIns="91305" bIns="4565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37088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246" y="4408375"/>
            <a:ext cx="5595623" cy="4177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4" rIns="91305" bIns="4565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4F9A1-362F-4B23-B383-4AA785DA7BA4}" type="slidenum">
              <a:rPr lang="en-US"/>
              <a:pPr/>
              <a:t>10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E361F-BA1A-4856-8903-1941C3C2FB92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1850" cy="34813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8" y="4407777"/>
            <a:ext cx="5128661" cy="4176030"/>
          </a:xfrm>
        </p:spPr>
        <p:txBody>
          <a:bodyPr/>
          <a:lstStyle/>
          <a:p>
            <a:r>
              <a:rPr lang="en-US"/>
              <a:t>Building is in Providence RI.  Review that ortho imagery is useful but it takes a trained eye to analyze it and it has limitations.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05E2E-2562-4B81-AF7B-879399E63558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1850" cy="34813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8" y="4407777"/>
            <a:ext cx="5128661" cy="41760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5C359-7303-4294-81FA-D47BC6D5330F}" type="slidenum">
              <a:rPr lang="en-US"/>
              <a:pPr/>
              <a:t>13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1850" cy="34813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8" y="4407777"/>
            <a:ext cx="5128661" cy="41760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02BB9-5A5E-4008-A201-0BBE4B796501}" type="slidenum">
              <a:rPr lang="en-US"/>
              <a:pPr/>
              <a:t>14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1850" cy="34813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8" y="4407777"/>
            <a:ext cx="5128661" cy="41760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28CAF-505F-41E8-80A8-E97B503BC533}" type="slidenum">
              <a:rPr lang="en-US"/>
              <a:pPr/>
              <a:t>15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37088" cy="34798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8" y="4407777"/>
            <a:ext cx="5128661" cy="41760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28CAF-505F-41E8-80A8-E97B503BC533}" type="slidenum">
              <a:rPr lang="en-US"/>
              <a:pPr/>
              <a:t>16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37088" cy="34798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8" y="4407777"/>
            <a:ext cx="5128661" cy="41760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77C3D39-AB4F-402F-A523-013678226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88B3CC-C686-4A7B-8BE8-DB9BAD141B93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DD2C2D-217B-40B8-B542-44D09CE025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g"/><Relationship Id="rId7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uglascowi.wgxtreme.com/" TargetMode="External"/><Relationship Id="rId5" Type="http://schemas.openxmlformats.org/officeDocument/2006/relationships/hyperlink" Target="http://www.ci.superior.wi.us/index.aspx?nid=474" TargetMode="Externa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uglascowi.wgxtreme.com/" TargetMode="External"/><Relationship Id="rId4" Type="http://schemas.openxmlformats.org/officeDocument/2006/relationships/hyperlink" Target="http://www.ci.superior.wi.us/index.aspx?nid=47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gishelp@ci.superior.wi.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314" y="2514600"/>
            <a:ext cx="6480048" cy="2301240"/>
          </a:xfrm>
        </p:spPr>
        <p:txBody>
          <a:bodyPr/>
          <a:lstStyle/>
          <a:p>
            <a:pPr algn="ctr"/>
            <a:r>
              <a:rPr lang="en-US" dirty="0" smtClean="0"/>
              <a:t>City of Superior/Douglas County Enterprise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65162"/>
            <a:ext cx="4575048" cy="1752600"/>
          </a:xfrm>
        </p:spPr>
        <p:txBody>
          <a:bodyPr anchor="t"/>
          <a:lstStyle/>
          <a:p>
            <a:pPr algn="ctr"/>
            <a:r>
              <a:rPr lang="en-US" dirty="0" smtClean="0"/>
              <a:t>Geographic Information Systems</a:t>
            </a:r>
          </a:p>
          <a:p>
            <a:pPr algn="ctr"/>
            <a:r>
              <a:rPr lang="en-US" dirty="0" smtClean="0"/>
              <a:t>(GIS)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7038"/>
            <a:ext cx="1958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38150"/>
            <a:ext cx="19589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24826562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394261"/>
            <a:ext cx="1295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ista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5226382"/>
            <a:ext cx="1330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5288562"/>
            <a:ext cx="1813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Presented to the Douglas County Highway Department</a:t>
            </a:r>
          </a:p>
          <a:p>
            <a:pPr algn="ctr"/>
            <a:r>
              <a:rPr lang="en-US" sz="1600" dirty="0" smtClean="0"/>
              <a:t>August 8,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2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r>
              <a:rPr lang="en-US" b="1"/>
              <a:t>What is Pictometry?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403225" y="1516063"/>
            <a:ext cx="797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457200" y="1219200"/>
            <a:ext cx="8001000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Pictometry</a:t>
            </a:r>
            <a:r>
              <a:rPr lang="en-US" sz="1200" b="1"/>
              <a:t> - </a:t>
            </a:r>
            <a:r>
              <a:rPr lang="en-US" sz="1200"/>
              <a:t> </a:t>
            </a:r>
            <a:r>
              <a:rPr lang="en-US" sz="1600"/>
              <a:t>has been described as “geometry on images” but that description only captures one aspect of Pictometry. </a:t>
            </a:r>
          </a:p>
          <a:p>
            <a:pPr>
              <a:spcBef>
                <a:spcPct val="50000"/>
              </a:spcBef>
            </a:pPr>
            <a:r>
              <a:rPr lang="en-US" sz="1800"/>
              <a:t>Pictometry technologies are widely used by county GIS, planning and assessing professionals around the country and a growing number of commercial businesses including those in insurance, utilities, real estate, construction, and more. 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Unlike traditional geospatial information systems that rely on only an </a:t>
            </a:r>
            <a:r>
              <a:rPr lang="en-US" sz="1800" b="1"/>
              <a:t>orthogonal</a:t>
            </a:r>
            <a:r>
              <a:rPr lang="en-US" sz="1800"/>
              <a:t>, or top-down view of an area, Pictometry captures images </a:t>
            </a:r>
            <a:r>
              <a:rPr lang="en-US" sz="1800" b="1"/>
              <a:t>obliquely</a:t>
            </a:r>
            <a:r>
              <a:rPr lang="en-US" sz="1800"/>
              <a:t>, or from an angle, and create a more natural three-dimensional view so that users can see land features and structures clearly and in their entirety. </a:t>
            </a:r>
            <a:br>
              <a:rPr lang="en-US" sz="1800"/>
            </a:br>
            <a:r>
              <a:rPr lang="en-US" sz="1800"/>
              <a:t> 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533400" y="37338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53293" name="Picture 45" descr="alcat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64100"/>
            <a:ext cx="25908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94" name="Picture 46" descr="niagra fall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7432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95" name="Picture 47" descr="mt rushmo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37113"/>
            <a:ext cx="24384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172200" y="6324600"/>
            <a:ext cx="234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Providence, Rhode Island</a:t>
            </a:r>
          </a:p>
        </p:txBody>
      </p:sp>
      <p:pic>
        <p:nvPicPr>
          <p:cNvPr id="103427" name="Picture 3" descr="Image-01-RI-Ortho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590800" y="533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pitchFamily="34" charset="0"/>
                <a:cs typeface="Times New Roman" pitchFamily="18" charset="0"/>
              </a:rPr>
              <a:t>Traditional Ortho Image</a:t>
            </a:r>
          </a:p>
        </p:txBody>
      </p:sp>
      <p:pic>
        <p:nvPicPr>
          <p:cNvPr id="103429" name="Picture 5" descr="Image-02-RI-obl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pitchFamily="34" charset="0"/>
                <a:cs typeface="Times New Roman" pitchFamily="18" charset="0"/>
              </a:rPr>
              <a:t>Oblique Image</a:t>
            </a:r>
          </a:p>
        </p:txBody>
      </p:sp>
    </p:spTree>
    <p:extLst>
      <p:ext uri="{BB962C8B-B14F-4D97-AF65-F5344CB8AC3E}">
        <p14:creationId xmlns:p14="http://schemas.microsoft.com/office/powerpoint/2010/main" val="1766361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172200" y="6324600"/>
            <a:ext cx="234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Providence, Rhode Island</a:t>
            </a:r>
          </a:p>
        </p:txBody>
      </p:sp>
      <p:pic>
        <p:nvPicPr>
          <p:cNvPr id="105475" name="Picture 3" descr="or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62800" cy="5372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105476" name="Picture 4" descr="no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3505200" cy="2628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s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505200" cy="2628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ea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505200" cy="2628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 descr="w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505200" cy="2628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124200" y="381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So In Addition To This…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124200" y="381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       You Get This…</a:t>
            </a:r>
          </a:p>
        </p:txBody>
      </p:sp>
    </p:spTree>
    <p:extLst>
      <p:ext uri="{BB962C8B-B14F-4D97-AF65-F5344CB8AC3E}">
        <p14:creationId xmlns:p14="http://schemas.microsoft.com/office/powerpoint/2010/main" val="229041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  <p:bldP spid="105480" grpId="1"/>
      <p:bldP spid="105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NMARI039029NeighObliq23N_060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457200" y="381000"/>
            <a:ext cx="8305800" cy="1219200"/>
          </a:xfrm>
          <a:prstGeom prst="rect">
            <a:avLst/>
          </a:prstGeom>
          <a:solidFill>
            <a:srgbClr val="E6F8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36" name="Picture 4" descr="INMARI039029NeighObliq23N_060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4343400" y="1295400"/>
            <a:ext cx="2514600" cy="3276600"/>
            <a:chOff x="2256" y="1632"/>
            <a:chExt cx="1827" cy="1878"/>
          </a:xfrm>
        </p:grpSpPr>
        <p:sp>
          <p:nvSpPr>
            <p:cNvPr id="95238" name="Freeform 6"/>
            <p:cNvSpPr>
              <a:spLocks/>
            </p:cNvSpPr>
            <p:nvPr/>
          </p:nvSpPr>
          <p:spPr bwMode="auto">
            <a:xfrm>
              <a:off x="2256" y="1632"/>
              <a:ext cx="1233" cy="1257"/>
            </a:xfrm>
            <a:custGeom>
              <a:avLst/>
              <a:gdLst>
                <a:gd name="T0" fmla="*/ 657 w 657"/>
                <a:gd name="T1" fmla="*/ 1257 h 1257"/>
                <a:gd name="T2" fmla="*/ 0 w 657"/>
                <a:gd name="T3" fmla="*/ 0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7" h="1257">
                  <a:moveTo>
                    <a:pt x="657" y="1257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39" name="Group 7"/>
            <p:cNvGrpSpPr>
              <a:grpSpLocks/>
            </p:cNvGrpSpPr>
            <p:nvPr/>
          </p:nvGrpSpPr>
          <p:grpSpPr bwMode="auto">
            <a:xfrm>
              <a:off x="2256" y="1632"/>
              <a:ext cx="1827" cy="1878"/>
              <a:chOff x="2256" y="1632"/>
              <a:chExt cx="1827" cy="1878"/>
            </a:xfrm>
          </p:grpSpPr>
          <p:sp>
            <p:nvSpPr>
              <p:cNvPr id="95240" name="Freeform 8"/>
              <p:cNvSpPr>
                <a:spLocks/>
              </p:cNvSpPr>
              <p:nvPr/>
            </p:nvSpPr>
            <p:spPr bwMode="auto">
              <a:xfrm>
                <a:off x="3360" y="2886"/>
                <a:ext cx="129" cy="375"/>
              </a:xfrm>
              <a:custGeom>
                <a:avLst/>
                <a:gdLst>
                  <a:gd name="T0" fmla="*/ 0 w 129"/>
                  <a:gd name="T1" fmla="*/ 375 h 375"/>
                  <a:gd name="T2" fmla="*/ 129 w 129"/>
                  <a:gd name="T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9" h="375">
                    <a:moveTo>
                      <a:pt x="0" y="375"/>
                    </a:moveTo>
                    <a:lnTo>
                      <a:pt x="129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41" name="Freeform 9" descr="Dark downward diagonal"/>
              <p:cNvSpPr>
                <a:spLocks/>
              </p:cNvSpPr>
              <p:nvPr/>
            </p:nvSpPr>
            <p:spPr bwMode="auto">
              <a:xfrm>
                <a:off x="3360" y="2832"/>
                <a:ext cx="720" cy="667"/>
              </a:xfrm>
              <a:custGeom>
                <a:avLst/>
                <a:gdLst>
                  <a:gd name="T0" fmla="*/ 0 w 1296"/>
                  <a:gd name="T1" fmla="*/ 768 h 1200"/>
                  <a:gd name="T2" fmla="*/ 1008 w 1296"/>
                  <a:gd name="T3" fmla="*/ 1200 h 1200"/>
                  <a:gd name="T4" fmla="*/ 1296 w 1296"/>
                  <a:gd name="T5" fmla="*/ 0 h 1200"/>
                  <a:gd name="T6" fmla="*/ 240 w 1296"/>
                  <a:gd name="T7" fmla="*/ 96 h 1200"/>
                  <a:gd name="T8" fmla="*/ 0 w 1296"/>
                  <a:gd name="T9" fmla="*/ 768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6" h="1200">
                    <a:moveTo>
                      <a:pt x="0" y="768"/>
                    </a:moveTo>
                    <a:lnTo>
                      <a:pt x="1008" y="1200"/>
                    </a:lnTo>
                    <a:lnTo>
                      <a:pt x="1296" y="0"/>
                    </a:lnTo>
                    <a:lnTo>
                      <a:pt x="240" y="96"/>
                    </a:lnTo>
                    <a:lnTo>
                      <a:pt x="0" y="768"/>
                    </a:lnTo>
                    <a:close/>
                  </a:path>
                </a:pathLst>
              </a:custGeom>
              <a:pattFill prst="dkDnDiag">
                <a:fgClr>
                  <a:srgbClr val="FF0000">
                    <a:alpha val="50000"/>
                  </a:srgbClr>
                </a:fgClr>
                <a:bgClr>
                  <a:schemeClr val="bg1">
                    <a:alpha val="50000"/>
                  </a:schemeClr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42" name="Freeform 10"/>
              <p:cNvSpPr>
                <a:spLocks/>
              </p:cNvSpPr>
              <p:nvPr/>
            </p:nvSpPr>
            <p:spPr bwMode="auto">
              <a:xfrm>
                <a:off x="2256" y="1632"/>
                <a:ext cx="1827" cy="1878"/>
              </a:xfrm>
              <a:custGeom>
                <a:avLst/>
                <a:gdLst>
                  <a:gd name="T0" fmla="*/ 0 w 1827"/>
                  <a:gd name="T1" fmla="*/ 0 h 1878"/>
                  <a:gd name="T2" fmla="*/ 1098 w 1827"/>
                  <a:gd name="T3" fmla="*/ 1626 h 1878"/>
                  <a:gd name="T4" fmla="*/ 1680 w 1827"/>
                  <a:gd name="T5" fmla="*/ 1878 h 1878"/>
                  <a:gd name="T6" fmla="*/ 1827 w 1827"/>
                  <a:gd name="T7" fmla="*/ 1197 h 1878"/>
                  <a:gd name="T8" fmla="*/ 0 w 1827"/>
                  <a:gd name="T9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7" h="1878">
                    <a:moveTo>
                      <a:pt x="0" y="0"/>
                    </a:moveTo>
                    <a:lnTo>
                      <a:pt x="1098" y="1626"/>
                    </a:lnTo>
                    <a:lnTo>
                      <a:pt x="1680" y="1878"/>
                    </a:lnTo>
                    <a:lnTo>
                      <a:pt x="1827" y="11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auto">
              <a:xfrm>
                <a:off x="2256" y="1632"/>
                <a:ext cx="1665" cy="1857"/>
              </a:xfrm>
              <a:custGeom>
                <a:avLst/>
                <a:gdLst>
                  <a:gd name="T0" fmla="*/ 1089 w 1089"/>
                  <a:gd name="T1" fmla="*/ 1857 h 1857"/>
                  <a:gd name="T2" fmla="*/ 0 w 1089"/>
                  <a:gd name="T3" fmla="*/ 0 h 1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89" h="1857">
                    <a:moveTo>
                      <a:pt x="1089" y="1857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auto">
              <a:xfrm>
                <a:off x="3489" y="2832"/>
                <a:ext cx="591" cy="51"/>
              </a:xfrm>
              <a:custGeom>
                <a:avLst/>
                <a:gdLst>
                  <a:gd name="T0" fmla="*/ 0 w 591"/>
                  <a:gd name="T1" fmla="*/ 51 h 51"/>
                  <a:gd name="T2" fmla="*/ 591 w 591"/>
                  <a:gd name="T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1" h="51">
                    <a:moveTo>
                      <a:pt x="0" y="51"/>
                    </a:moveTo>
                    <a:lnTo>
                      <a:pt x="59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5245" name="Group 13"/>
          <p:cNvGrpSpPr>
            <a:grpSpLocks/>
          </p:cNvGrpSpPr>
          <p:nvPr/>
        </p:nvGrpSpPr>
        <p:grpSpPr bwMode="auto">
          <a:xfrm>
            <a:off x="3124200" y="1295400"/>
            <a:ext cx="1828800" cy="3200400"/>
            <a:chOff x="1488" y="1632"/>
            <a:chExt cx="1104" cy="1626"/>
          </a:xfrm>
        </p:grpSpPr>
        <p:sp>
          <p:nvSpPr>
            <p:cNvPr id="95246" name="Freeform 14"/>
            <p:cNvSpPr>
              <a:spLocks/>
            </p:cNvSpPr>
            <p:nvPr/>
          </p:nvSpPr>
          <p:spPr bwMode="auto">
            <a:xfrm>
              <a:off x="1488" y="2784"/>
              <a:ext cx="1104" cy="465"/>
            </a:xfrm>
            <a:custGeom>
              <a:avLst/>
              <a:gdLst>
                <a:gd name="T0" fmla="*/ 0 w 1824"/>
                <a:gd name="T1" fmla="*/ 624 h 768"/>
                <a:gd name="T2" fmla="*/ 1584 w 1824"/>
                <a:gd name="T3" fmla="*/ 768 h 768"/>
                <a:gd name="T4" fmla="*/ 1824 w 1824"/>
                <a:gd name="T5" fmla="*/ 0 h 768"/>
                <a:gd name="T6" fmla="*/ 768 w 1824"/>
                <a:gd name="T7" fmla="*/ 0 h 768"/>
                <a:gd name="T8" fmla="*/ 0 w 1824"/>
                <a:gd name="T9" fmla="*/ 62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768">
                  <a:moveTo>
                    <a:pt x="0" y="624"/>
                  </a:moveTo>
                  <a:lnTo>
                    <a:pt x="1584" y="768"/>
                  </a:lnTo>
                  <a:lnTo>
                    <a:pt x="1824" y="0"/>
                  </a:lnTo>
                  <a:lnTo>
                    <a:pt x="768" y="0"/>
                  </a:lnTo>
                  <a:lnTo>
                    <a:pt x="0" y="624"/>
                  </a:lnTo>
                  <a:close/>
                </a:path>
              </a:pathLst>
            </a:custGeom>
            <a:pattFill prst="pct25">
              <a:fgClr>
                <a:srgbClr val="99CC00">
                  <a:alpha val="49001"/>
                </a:srgbClr>
              </a:fgClr>
              <a:bgClr>
                <a:schemeClr val="bg1">
                  <a:alpha val="49001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1494" y="2784"/>
              <a:ext cx="474" cy="390"/>
            </a:xfrm>
            <a:custGeom>
              <a:avLst/>
              <a:gdLst>
                <a:gd name="T0" fmla="*/ 0 w 474"/>
                <a:gd name="T1" fmla="*/ 390 h 390"/>
                <a:gd name="T2" fmla="*/ 474 w 474"/>
                <a:gd name="T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4" h="390">
                  <a:moveTo>
                    <a:pt x="0" y="390"/>
                  </a:moveTo>
                  <a:lnTo>
                    <a:pt x="474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auto">
            <a:xfrm>
              <a:off x="1506" y="1632"/>
              <a:ext cx="1080" cy="1620"/>
            </a:xfrm>
            <a:custGeom>
              <a:avLst/>
              <a:gdLst>
                <a:gd name="T0" fmla="*/ 0 w 1080"/>
                <a:gd name="T1" fmla="*/ 1536 h 1620"/>
                <a:gd name="T2" fmla="*/ 702 w 1080"/>
                <a:gd name="T3" fmla="*/ 0 h 1620"/>
                <a:gd name="T4" fmla="*/ 1080 w 1080"/>
                <a:gd name="T5" fmla="*/ 1152 h 1620"/>
                <a:gd name="T6" fmla="*/ 942 w 1080"/>
                <a:gd name="T7" fmla="*/ 1620 h 1620"/>
                <a:gd name="T8" fmla="*/ 0 w 1080"/>
                <a:gd name="T9" fmla="*/ 1536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0" h="1620">
                  <a:moveTo>
                    <a:pt x="0" y="1536"/>
                  </a:moveTo>
                  <a:lnTo>
                    <a:pt x="702" y="0"/>
                  </a:lnTo>
                  <a:lnTo>
                    <a:pt x="1080" y="1152"/>
                  </a:lnTo>
                  <a:lnTo>
                    <a:pt x="942" y="1620"/>
                  </a:lnTo>
                  <a:lnTo>
                    <a:pt x="0" y="1536"/>
                  </a:lnTo>
                  <a:close/>
                </a:path>
              </a:pathLst>
            </a:cu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auto">
            <a:xfrm>
              <a:off x="2208" y="1632"/>
              <a:ext cx="222" cy="1626"/>
            </a:xfrm>
            <a:custGeom>
              <a:avLst/>
              <a:gdLst>
                <a:gd name="T0" fmla="*/ 222 w 222"/>
                <a:gd name="T1" fmla="*/ 1626 h 1626"/>
                <a:gd name="T2" fmla="*/ 0 w 222"/>
                <a:gd name="T3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626">
                  <a:moveTo>
                    <a:pt x="222" y="162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1968" y="2784"/>
              <a:ext cx="624" cy="1"/>
            </a:xfrm>
            <a:custGeom>
              <a:avLst/>
              <a:gdLst>
                <a:gd name="T0" fmla="*/ 0 w 624"/>
                <a:gd name="T1" fmla="*/ 0 h 1"/>
                <a:gd name="T2" fmla="*/ 624 w 62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4" h="1">
                  <a:moveTo>
                    <a:pt x="0" y="0"/>
                  </a:moveTo>
                  <a:lnTo>
                    <a:pt x="624" y="0"/>
                  </a:lnTo>
                </a:path>
              </a:pathLst>
            </a:custGeom>
            <a:noFill/>
            <a:ln w="38100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 flipV="1">
              <a:off x="1968" y="1632"/>
              <a:ext cx="240" cy="1152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914400" y="1295400"/>
            <a:ext cx="3429000" cy="2762250"/>
            <a:chOff x="480" y="1632"/>
            <a:chExt cx="1782" cy="1740"/>
          </a:xfrm>
        </p:grpSpPr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480" y="1632"/>
              <a:ext cx="1782" cy="1632"/>
            </a:xfrm>
            <a:custGeom>
              <a:avLst/>
              <a:gdLst>
                <a:gd name="T0" fmla="*/ 0 w 1782"/>
                <a:gd name="T1" fmla="*/ 1632 h 1632"/>
                <a:gd name="T2" fmla="*/ 618 w 1782"/>
                <a:gd name="T3" fmla="*/ 1284 h 1632"/>
                <a:gd name="T4" fmla="*/ 1782 w 1782"/>
                <a:gd name="T5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2" h="1632">
                  <a:moveTo>
                    <a:pt x="0" y="1632"/>
                  </a:moveTo>
                  <a:lnTo>
                    <a:pt x="618" y="1284"/>
                  </a:lnTo>
                  <a:lnTo>
                    <a:pt x="1782" y="0"/>
                  </a:lnTo>
                </a:path>
              </a:pathLst>
            </a:custGeom>
            <a:noFill/>
            <a:ln w="38100">
              <a:solidFill>
                <a:srgbClr val="FF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1092" y="2916"/>
              <a:ext cx="438" cy="96"/>
            </a:xfrm>
            <a:custGeom>
              <a:avLst/>
              <a:gdLst>
                <a:gd name="T0" fmla="*/ 438 w 438"/>
                <a:gd name="T1" fmla="*/ 96 h 96"/>
                <a:gd name="T2" fmla="*/ 0 w 438"/>
                <a:gd name="T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8" h="96">
                  <a:moveTo>
                    <a:pt x="438" y="9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486" y="2928"/>
              <a:ext cx="1050" cy="442"/>
            </a:xfrm>
            <a:custGeom>
              <a:avLst/>
              <a:gdLst>
                <a:gd name="T0" fmla="*/ 0 w 1050"/>
                <a:gd name="T1" fmla="*/ 330 h 442"/>
                <a:gd name="T2" fmla="*/ 640 w 1050"/>
                <a:gd name="T3" fmla="*/ 442 h 442"/>
                <a:gd name="T4" fmla="*/ 1050 w 1050"/>
                <a:gd name="T5" fmla="*/ 95 h 442"/>
                <a:gd name="T6" fmla="*/ 608 w 1050"/>
                <a:gd name="T7" fmla="*/ 0 h 442"/>
                <a:gd name="T8" fmla="*/ 0 w 1050"/>
                <a:gd name="T9" fmla="*/ 33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" h="442">
                  <a:moveTo>
                    <a:pt x="0" y="330"/>
                  </a:moveTo>
                  <a:lnTo>
                    <a:pt x="640" y="442"/>
                  </a:lnTo>
                  <a:lnTo>
                    <a:pt x="1050" y="95"/>
                  </a:lnTo>
                  <a:lnTo>
                    <a:pt x="608" y="0"/>
                  </a:lnTo>
                  <a:lnTo>
                    <a:pt x="0" y="330"/>
                  </a:lnTo>
                  <a:close/>
                </a:path>
              </a:pathLst>
            </a:custGeom>
            <a:pattFill prst="dkUpDiag">
              <a:fgClr>
                <a:srgbClr val="FF9900">
                  <a:alpha val="50000"/>
                </a:srgbClr>
              </a:fgClr>
              <a:bgClr>
                <a:schemeClr val="bg1">
                  <a:alpha val="50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 flipV="1">
              <a:off x="1152" y="1632"/>
              <a:ext cx="1104" cy="172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auto">
            <a:xfrm>
              <a:off x="480" y="1632"/>
              <a:ext cx="1776" cy="1740"/>
            </a:xfrm>
            <a:custGeom>
              <a:avLst/>
              <a:gdLst>
                <a:gd name="T0" fmla="*/ 1776 w 1776"/>
                <a:gd name="T1" fmla="*/ 0 h 1740"/>
                <a:gd name="T2" fmla="*/ 1056 w 1776"/>
                <a:gd name="T3" fmla="*/ 1386 h 1740"/>
                <a:gd name="T4" fmla="*/ 672 w 1776"/>
                <a:gd name="T5" fmla="*/ 1740 h 1740"/>
                <a:gd name="T6" fmla="*/ 0 w 1776"/>
                <a:gd name="T7" fmla="*/ 1628 h 1740"/>
                <a:gd name="T8" fmla="*/ 1776 w 1776"/>
                <a:gd name="T9" fmla="*/ 0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40">
                  <a:moveTo>
                    <a:pt x="1776" y="0"/>
                  </a:moveTo>
                  <a:lnTo>
                    <a:pt x="1056" y="1386"/>
                  </a:lnTo>
                  <a:lnTo>
                    <a:pt x="672" y="1740"/>
                  </a:lnTo>
                  <a:lnTo>
                    <a:pt x="0" y="1628"/>
                  </a:lnTo>
                  <a:lnTo>
                    <a:pt x="1776" y="0"/>
                  </a:lnTo>
                  <a:close/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58" name="Group 26"/>
          <p:cNvGrpSpPr>
            <a:grpSpLocks/>
          </p:cNvGrpSpPr>
          <p:nvPr/>
        </p:nvGrpSpPr>
        <p:grpSpPr bwMode="auto">
          <a:xfrm>
            <a:off x="2362200" y="1295400"/>
            <a:ext cx="2209800" cy="4419600"/>
            <a:chOff x="1008" y="1584"/>
            <a:chExt cx="1392" cy="2592"/>
          </a:xfrm>
        </p:grpSpPr>
        <p:sp>
          <p:nvSpPr>
            <p:cNvPr id="95259" name="Freeform 27"/>
            <p:cNvSpPr>
              <a:spLocks/>
            </p:cNvSpPr>
            <p:nvPr/>
          </p:nvSpPr>
          <p:spPr bwMode="auto">
            <a:xfrm>
              <a:off x="1008" y="3600"/>
              <a:ext cx="1392" cy="576"/>
            </a:xfrm>
            <a:custGeom>
              <a:avLst/>
              <a:gdLst>
                <a:gd name="T0" fmla="*/ 0 w 2688"/>
                <a:gd name="T1" fmla="*/ 624 h 1056"/>
                <a:gd name="T2" fmla="*/ 960 w 2688"/>
                <a:gd name="T3" fmla="*/ 0 h 1056"/>
                <a:gd name="T4" fmla="*/ 2304 w 2688"/>
                <a:gd name="T5" fmla="*/ 144 h 1056"/>
                <a:gd name="T6" fmla="*/ 2688 w 2688"/>
                <a:gd name="T7" fmla="*/ 1056 h 1056"/>
                <a:gd name="T8" fmla="*/ 48 w 2688"/>
                <a:gd name="T9" fmla="*/ 62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8" h="1056">
                  <a:moveTo>
                    <a:pt x="0" y="624"/>
                  </a:moveTo>
                  <a:lnTo>
                    <a:pt x="960" y="0"/>
                  </a:lnTo>
                  <a:lnTo>
                    <a:pt x="2304" y="144"/>
                  </a:lnTo>
                  <a:lnTo>
                    <a:pt x="2688" y="1056"/>
                  </a:lnTo>
                  <a:lnTo>
                    <a:pt x="48" y="624"/>
                  </a:lnTo>
                </a:path>
              </a:pathLst>
            </a:custGeom>
            <a:pattFill prst="dkUpDiag">
              <a:fgClr>
                <a:srgbClr val="33CCCC">
                  <a:alpha val="50000"/>
                </a:srgbClr>
              </a:fgClr>
              <a:bgClr>
                <a:schemeClr val="bg1">
                  <a:alpha val="50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33CC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0" name="Freeform 28"/>
            <p:cNvSpPr>
              <a:spLocks/>
            </p:cNvSpPr>
            <p:nvPr/>
          </p:nvSpPr>
          <p:spPr bwMode="auto">
            <a:xfrm>
              <a:off x="1008" y="3600"/>
              <a:ext cx="1386" cy="570"/>
            </a:xfrm>
            <a:custGeom>
              <a:avLst/>
              <a:gdLst>
                <a:gd name="T0" fmla="*/ 0 w 1386"/>
                <a:gd name="T1" fmla="*/ 330 h 570"/>
                <a:gd name="T2" fmla="*/ 516 w 1386"/>
                <a:gd name="T3" fmla="*/ 0 h 570"/>
                <a:gd name="T4" fmla="*/ 1194 w 1386"/>
                <a:gd name="T5" fmla="*/ 84 h 570"/>
                <a:gd name="T6" fmla="*/ 1386 w 1386"/>
                <a:gd name="T7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570">
                  <a:moveTo>
                    <a:pt x="0" y="330"/>
                  </a:moveTo>
                  <a:lnTo>
                    <a:pt x="516" y="0"/>
                  </a:lnTo>
                  <a:lnTo>
                    <a:pt x="1194" y="84"/>
                  </a:lnTo>
                  <a:lnTo>
                    <a:pt x="1386" y="570"/>
                  </a:lnTo>
                </a:path>
              </a:pathLst>
            </a:custGeom>
            <a:noFill/>
            <a:ln w="38100" cap="flat">
              <a:solidFill>
                <a:srgbClr val="33CC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1" name="Freeform 29"/>
            <p:cNvSpPr>
              <a:spLocks/>
            </p:cNvSpPr>
            <p:nvPr/>
          </p:nvSpPr>
          <p:spPr bwMode="auto">
            <a:xfrm>
              <a:off x="2256" y="1584"/>
              <a:ext cx="138" cy="2586"/>
            </a:xfrm>
            <a:custGeom>
              <a:avLst/>
              <a:gdLst>
                <a:gd name="T0" fmla="*/ 138 w 138"/>
                <a:gd name="T1" fmla="*/ 2586 h 2586"/>
                <a:gd name="T2" fmla="*/ 0 w 138"/>
                <a:gd name="T3" fmla="*/ 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2586">
                  <a:moveTo>
                    <a:pt x="138" y="258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2" name="Line 30"/>
            <p:cNvSpPr>
              <a:spLocks noChangeShapeType="1"/>
            </p:cNvSpPr>
            <p:nvPr/>
          </p:nvSpPr>
          <p:spPr bwMode="auto">
            <a:xfrm flipV="1">
              <a:off x="1536" y="1584"/>
              <a:ext cx="720" cy="2016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 flipV="1">
              <a:off x="2208" y="1632"/>
              <a:ext cx="48" cy="2064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4" name="Freeform 32"/>
            <p:cNvSpPr>
              <a:spLocks/>
            </p:cNvSpPr>
            <p:nvPr/>
          </p:nvSpPr>
          <p:spPr bwMode="auto">
            <a:xfrm>
              <a:off x="1020" y="1632"/>
              <a:ext cx="1374" cy="2544"/>
            </a:xfrm>
            <a:custGeom>
              <a:avLst/>
              <a:gdLst>
                <a:gd name="T0" fmla="*/ 1374 w 1374"/>
                <a:gd name="T1" fmla="*/ 2544 h 2544"/>
                <a:gd name="T2" fmla="*/ 0 w 1374"/>
                <a:gd name="T3" fmla="*/ 2304 h 2544"/>
                <a:gd name="T4" fmla="*/ 1236 w 1374"/>
                <a:gd name="T5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4" h="2544">
                  <a:moveTo>
                    <a:pt x="1374" y="2544"/>
                  </a:moveTo>
                  <a:lnTo>
                    <a:pt x="0" y="2304"/>
                  </a:lnTo>
                  <a:lnTo>
                    <a:pt x="1236" y="0"/>
                  </a:lnTo>
                </a:path>
              </a:pathLst>
            </a:cu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65" name="Group 33"/>
          <p:cNvGrpSpPr>
            <a:grpSpLocks/>
          </p:cNvGrpSpPr>
          <p:nvPr/>
        </p:nvGrpSpPr>
        <p:grpSpPr bwMode="auto">
          <a:xfrm>
            <a:off x="3810000" y="1295400"/>
            <a:ext cx="1419225" cy="2181225"/>
            <a:chOff x="1824" y="1584"/>
            <a:chExt cx="894" cy="1182"/>
          </a:xfrm>
        </p:grpSpPr>
        <p:sp>
          <p:nvSpPr>
            <p:cNvPr id="95266" name="Freeform 34" descr="Dark downward diagonal"/>
            <p:cNvSpPr>
              <a:spLocks/>
            </p:cNvSpPr>
            <p:nvPr/>
          </p:nvSpPr>
          <p:spPr bwMode="auto">
            <a:xfrm>
              <a:off x="1824" y="2640"/>
              <a:ext cx="864" cy="124"/>
            </a:xfrm>
            <a:custGeom>
              <a:avLst/>
              <a:gdLst>
                <a:gd name="T0" fmla="*/ 0 w 1344"/>
                <a:gd name="T1" fmla="*/ 0 h 192"/>
                <a:gd name="T2" fmla="*/ 96 w 1344"/>
                <a:gd name="T3" fmla="*/ 192 h 192"/>
                <a:gd name="T4" fmla="*/ 1056 w 1344"/>
                <a:gd name="T5" fmla="*/ 192 h 192"/>
                <a:gd name="T6" fmla="*/ 1344 w 1344"/>
                <a:gd name="T7" fmla="*/ 0 h 192"/>
                <a:gd name="T8" fmla="*/ 0 w 134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92">
                  <a:moveTo>
                    <a:pt x="0" y="0"/>
                  </a:moveTo>
                  <a:lnTo>
                    <a:pt x="96" y="192"/>
                  </a:lnTo>
                  <a:lnTo>
                    <a:pt x="1056" y="192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pattFill prst="dkDnDiag">
              <a:fgClr>
                <a:srgbClr val="FF00FF">
                  <a:alpha val="50000"/>
                </a:srgbClr>
              </a:fgClr>
              <a:bgClr>
                <a:schemeClr val="bg1">
                  <a:alpha val="50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7" name="Freeform 35"/>
            <p:cNvSpPr>
              <a:spLocks/>
            </p:cNvSpPr>
            <p:nvPr/>
          </p:nvSpPr>
          <p:spPr bwMode="auto">
            <a:xfrm>
              <a:off x="1824" y="1584"/>
              <a:ext cx="888" cy="1182"/>
            </a:xfrm>
            <a:custGeom>
              <a:avLst/>
              <a:gdLst>
                <a:gd name="T0" fmla="*/ 0 w 888"/>
                <a:gd name="T1" fmla="*/ 1056 h 1182"/>
                <a:gd name="T2" fmla="*/ 54 w 888"/>
                <a:gd name="T3" fmla="*/ 1182 h 1182"/>
                <a:gd name="T4" fmla="*/ 684 w 888"/>
                <a:gd name="T5" fmla="*/ 1176 h 1182"/>
                <a:gd name="T6" fmla="*/ 888 w 888"/>
                <a:gd name="T7" fmla="*/ 1050 h 1182"/>
                <a:gd name="T8" fmla="*/ 336 w 888"/>
                <a:gd name="T9" fmla="*/ 0 h 1182"/>
                <a:gd name="T10" fmla="*/ 0 w 888"/>
                <a:gd name="T11" fmla="*/ 105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8" h="1182">
                  <a:moveTo>
                    <a:pt x="0" y="1056"/>
                  </a:moveTo>
                  <a:lnTo>
                    <a:pt x="54" y="1182"/>
                  </a:lnTo>
                  <a:lnTo>
                    <a:pt x="684" y="1176"/>
                  </a:lnTo>
                  <a:lnTo>
                    <a:pt x="888" y="1050"/>
                  </a:lnTo>
                  <a:lnTo>
                    <a:pt x="336" y="0"/>
                  </a:lnTo>
                  <a:lnTo>
                    <a:pt x="0" y="1056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8" name="Freeform 36"/>
            <p:cNvSpPr>
              <a:spLocks/>
            </p:cNvSpPr>
            <p:nvPr/>
          </p:nvSpPr>
          <p:spPr bwMode="auto">
            <a:xfrm>
              <a:off x="1878" y="1584"/>
              <a:ext cx="282" cy="1176"/>
            </a:xfrm>
            <a:custGeom>
              <a:avLst/>
              <a:gdLst>
                <a:gd name="T0" fmla="*/ 0 w 282"/>
                <a:gd name="T1" fmla="*/ 1176 h 1176"/>
                <a:gd name="T2" fmla="*/ 282 w 282"/>
                <a:gd name="T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" h="1176">
                  <a:moveTo>
                    <a:pt x="0" y="1176"/>
                  </a:moveTo>
                  <a:lnTo>
                    <a:pt x="282" y="0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9" name="Freeform 37"/>
            <p:cNvSpPr>
              <a:spLocks/>
            </p:cNvSpPr>
            <p:nvPr/>
          </p:nvSpPr>
          <p:spPr bwMode="auto">
            <a:xfrm>
              <a:off x="2160" y="1584"/>
              <a:ext cx="360" cy="1182"/>
            </a:xfrm>
            <a:custGeom>
              <a:avLst/>
              <a:gdLst>
                <a:gd name="T0" fmla="*/ 360 w 360"/>
                <a:gd name="T1" fmla="*/ 1182 h 1182"/>
                <a:gd name="T2" fmla="*/ 0 w 360"/>
                <a:gd name="T3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0" h="1182">
                  <a:moveTo>
                    <a:pt x="360" y="118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0" name="Freeform 38"/>
            <p:cNvSpPr>
              <a:spLocks/>
            </p:cNvSpPr>
            <p:nvPr/>
          </p:nvSpPr>
          <p:spPr bwMode="auto">
            <a:xfrm>
              <a:off x="1824" y="2640"/>
              <a:ext cx="894" cy="1"/>
            </a:xfrm>
            <a:custGeom>
              <a:avLst/>
              <a:gdLst>
                <a:gd name="T0" fmla="*/ 0 w 894"/>
                <a:gd name="T1" fmla="*/ 0 h 1"/>
                <a:gd name="T2" fmla="*/ 894 w 89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1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95271" name="Picture 39" descr="Cessna 172A 60 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4800"/>
            <a:ext cx="2730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-0.55 2.9479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 -1.56069E-6 L -1.31597 -0.006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9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NINDM039029OrthoSectorT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76200" y="304800"/>
            <a:ext cx="5942013" cy="5865813"/>
            <a:chOff x="960" y="240"/>
            <a:chExt cx="3743" cy="3695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1680" y="240"/>
              <a:ext cx="2303" cy="12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" name="AutoShape 5"/>
            <p:cNvSpPr>
              <a:spLocks noChangeAspect="1" noChangeArrowheads="1"/>
            </p:cNvSpPr>
            <p:nvPr/>
          </p:nvSpPr>
          <p:spPr bwMode="auto">
            <a:xfrm rot="5400000">
              <a:off x="2904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" name="AutoShape 6"/>
            <p:cNvSpPr>
              <a:spLocks noChangeAspect="1" noChangeArrowheads="1"/>
            </p:cNvSpPr>
            <p:nvPr/>
          </p:nvSpPr>
          <p:spPr bwMode="auto">
            <a:xfrm rot="10800000">
              <a:off x="1680" y="2640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AutoShape 7"/>
            <p:cNvSpPr>
              <a:spLocks noChangeAspect="1" noChangeArrowheads="1"/>
            </p:cNvSpPr>
            <p:nvPr/>
          </p:nvSpPr>
          <p:spPr bwMode="auto">
            <a:xfrm rot="16200000">
              <a:off x="456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2256" y="1488"/>
              <a:ext cx="1152" cy="115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4343400" y="304800"/>
            <a:ext cx="5942013" cy="5865813"/>
            <a:chOff x="960" y="240"/>
            <a:chExt cx="3743" cy="3695"/>
          </a:xfrm>
        </p:grpSpPr>
        <p:sp>
          <p:nvSpPr>
            <p:cNvPr id="97290" name="AutoShape 10"/>
            <p:cNvSpPr>
              <a:spLocks noChangeArrowheads="1"/>
            </p:cNvSpPr>
            <p:nvPr/>
          </p:nvSpPr>
          <p:spPr bwMode="auto">
            <a:xfrm>
              <a:off x="1680" y="240"/>
              <a:ext cx="2303" cy="12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AutoShape 11"/>
            <p:cNvSpPr>
              <a:spLocks noChangeAspect="1" noChangeArrowheads="1"/>
            </p:cNvSpPr>
            <p:nvPr/>
          </p:nvSpPr>
          <p:spPr bwMode="auto">
            <a:xfrm rot="5400000">
              <a:off x="2904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AutoShape 12"/>
            <p:cNvSpPr>
              <a:spLocks noChangeAspect="1" noChangeArrowheads="1"/>
            </p:cNvSpPr>
            <p:nvPr/>
          </p:nvSpPr>
          <p:spPr bwMode="auto">
            <a:xfrm rot="10800000">
              <a:off x="1680" y="2640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AutoShape 13"/>
            <p:cNvSpPr>
              <a:spLocks noChangeAspect="1" noChangeArrowheads="1"/>
            </p:cNvSpPr>
            <p:nvPr/>
          </p:nvSpPr>
          <p:spPr bwMode="auto">
            <a:xfrm rot="16200000">
              <a:off x="456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4" name="Rectangle 14"/>
            <p:cNvSpPr>
              <a:spLocks noChangeArrowheads="1"/>
            </p:cNvSpPr>
            <p:nvPr/>
          </p:nvSpPr>
          <p:spPr bwMode="auto">
            <a:xfrm>
              <a:off x="2256" y="1488"/>
              <a:ext cx="1152" cy="1152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1676400" y="304800"/>
            <a:ext cx="5942013" cy="5865813"/>
            <a:chOff x="960" y="240"/>
            <a:chExt cx="3743" cy="3695"/>
          </a:xfrm>
        </p:grpSpPr>
        <p:sp>
          <p:nvSpPr>
            <p:cNvPr id="97296" name="AutoShape 16"/>
            <p:cNvSpPr>
              <a:spLocks noChangeArrowheads="1"/>
            </p:cNvSpPr>
            <p:nvPr/>
          </p:nvSpPr>
          <p:spPr bwMode="auto">
            <a:xfrm>
              <a:off x="1680" y="240"/>
              <a:ext cx="2303" cy="12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7" name="AutoShape 17"/>
            <p:cNvSpPr>
              <a:spLocks noChangeAspect="1" noChangeArrowheads="1"/>
            </p:cNvSpPr>
            <p:nvPr/>
          </p:nvSpPr>
          <p:spPr bwMode="auto">
            <a:xfrm rot="5400000">
              <a:off x="2904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AutoShape 18"/>
            <p:cNvSpPr>
              <a:spLocks noChangeAspect="1" noChangeArrowheads="1"/>
            </p:cNvSpPr>
            <p:nvPr/>
          </p:nvSpPr>
          <p:spPr bwMode="auto">
            <a:xfrm rot="10800000">
              <a:off x="1680" y="2640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AutoShape 19"/>
            <p:cNvSpPr>
              <a:spLocks noChangeAspect="1" noChangeArrowheads="1"/>
            </p:cNvSpPr>
            <p:nvPr/>
          </p:nvSpPr>
          <p:spPr bwMode="auto">
            <a:xfrm rot="16200000">
              <a:off x="456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2256" y="1488"/>
              <a:ext cx="1152" cy="1152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3048000" y="304800"/>
            <a:ext cx="5942013" cy="5865813"/>
            <a:chOff x="960" y="240"/>
            <a:chExt cx="3743" cy="3695"/>
          </a:xfrm>
        </p:grpSpPr>
        <p:sp>
          <p:nvSpPr>
            <p:cNvPr id="97302" name="AutoShape 22"/>
            <p:cNvSpPr>
              <a:spLocks noChangeArrowheads="1"/>
            </p:cNvSpPr>
            <p:nvPr/>
          </p:nvSpPr>
          <p:spPr bwMode="auto">
            <a:xfrm>
              <a:off x="1680" y="240"/>
              <a:ext cx="2303" cy="12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AutoShape 23"/>
            <p:cNvSpPr>
              <a:spLocks noChangeAspect="1" noChangeArrowheads="1"/>
            </p:cNvSpPr>
            <p:nvPr/>
          </p:nvSpPr>
          <p:spPr bwMode="auto">
            <a:xfrm rot="5400000">
              <a:off x="2904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AutoShape 24"/>
            <p:cNvSpPr>
              <a:spLocks noChangeAspect="1" noChangeArrowheads="1"/>
            </p:cNvSpPr>
            <p:nvPr/>
          </p:nvSpPr>
          <p:spPr bwMode="auto">
            <a:xfrm rot="10800000">
              <a:off x="1680" y="2640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AutoShape 25"/>
            <p:cNvSpPr>
              <a:spLocks noChangeAspect="1" noChangeArrowheads="1"/>
            </p:cNvSpPr>
            <p:nvPr/>
          </p:nvSpPr>
          <p:spPr bwMode="auto">
            <a:xfrm rot="16200000">
              <a:off x="456" y="1416"/>
              <a:ext cx="2303" cy="12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2256" y="1488"/>
              <a:ext cx="1152" cy="1152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307" name="Picture 27" descr="P68 Outline Ea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362200"/>
            <a:ext cx="10937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90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401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11 0 L 0.49011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1 0 L 0.66511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11 0 L 0.82344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44 0 L 1.14011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0" y="2332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Produces Color, Digital Imagery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Natural Perspective in Height &amp; Scale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Accurate Measurements can be Obtained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Overlay GIS Data on Imagery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Obliques and Orthos in One Flight!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1600200"/>
            <a:ext cx="8610600" cy="762000"/>
          </a:xfrm>
          <a:noFill/>
          <a:ln/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Methodology</a:t>
            </a:r>
          </a:p>
        </p:txBody>
      </p:sp>
      <p:pic>
        <p:nvPicPr>
          <p:cNvPr id="99333" name="Picture 5" descr="1 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2057400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camp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90500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patti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15240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1000"/>
            <a:ext cx="6781800" cy="12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6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0" y="2332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1600200"/>
            <a:ext cx="8610600" cy="762000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2013 Pictometry Flight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1000"/>
            <a:ext cx="6781800" cy="1250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1" y="2362200"/>
            <a:ext cx="5018838" cy="4176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9494" y="3657599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3”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Blue = 9”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3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2816398"/>
            <a:ext cx="2595204" cy="205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609600"/>
            <a:ext cx="3395679" cy="2061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1915"/>
            <a:ext cx="3409126" cy="202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6" y="4943814"/>
            <a:ext cx="3395679" cy="1814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" y="2811916"/>
            <a:ext cx="2558412" cy="20212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93224" y="856565"/>
            <a:ext cx="2595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Libraries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Superior 2007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Douglas, Bayfield, Washburn Counties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Douglas County Forestry Blow Down 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Douglas County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St Louis County Duluth, Iron Range 2007</a:t>
            </a: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5770"/>
            <a:ext cx="2514600" cy="4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sp>
        <p:nvSpPr>
          <p:cNvPr id="14" name="Rectangle 10"/>
          <p:cNvSpPr>
            <a:spLocks noRot="1" noChangeArrowheads="1"/>
          </p:cNvSpPr>
          <p:nvPr/>
        </p:nvSpPr>
        <p:spPr bwMode="auto">
          <a:xfrm>
            <a:off x="782515" y="1327754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sz="2000" dirty="0"/>
              <a:t>Remonumentation efforts continue we will be able to tighten up accuracy of the data, parcels, ROW, </a:t>
            </a:r>
            <a:r>
              <a:rPr lang="en-US" sz="2000" dirty="0" err="1"/>
              <a:t>etc</a:t>
            </a:r>
            <a:endParaRPr lang="en-US" sz="2000" dirty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sz="2000" dirty="0"/>
              <a:t>Parcel Fabric </a:t>
            </a:r>
            <a:r>
              <a:rPr lang="en-US" sz="2000" dirty="0" smtClean="0"/>
              <a:t> </a:t>
            </a:r>
            <a:r>
              <a:rPr lang="en-US" sz="2000" dirty="0"/>
              <a:t>implemented </a:t>
            </a:r>
            <a:r>
              <a:rPr lang="en-US" sz="2000" dirty="0" smtClean="0"/>
              <a:t>Jan </a:t>
            </a:r>
            <a:r>
              <a:rPr lang="en-US" sz="2000" dirty="0"/>
              <a:t>1 </a:t>
            </a:r>
            <a:r>
              <a:rPr lang="en-US" sz="2000" dirty="0" smtClean="0"/>
              <a:t>–incorporates </a:t>
            </a:r>
            <a:r>
              <a:rPr lang="en-US" sz="2000" dirty="0"/>
              <a:t>all the remonumentation work into a powerful cadastral management tool to greater increase accuracy and </a:t>
            </a:r>
            <a:r>
              <a:rPr lang="en-US" sz="2000" dirty="0" smtClean="0"/>
              <a:t>efficiencies </a:t>
            </a:r>
            <a:r>
              <a:rPr lang="en-US" sz="2000" dirty="0"/>
              <a:t>in the Land Records</a:t>
            </a: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sz="2000" dirty="0"/>
              <a:t>Land Information Office </a:t>
            </a:r>
            <a:r>
              <a:rPr lang="en-US" sz="2000" dirty="0" smtClean="0"/>
              <a:t>– Office </a:t>
            </a:r>
            <a:r>
              <a:rPr lang="en-US" sz="2000" dirty="0"/>
              <a:t>to create a 1 stop shop for Land Records information at the County 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sz="2000" dirty="0"/>
              <a:t>Leveraging the ArcGIS Technologies for GIS and Parcel Fabric combined with the Remonumentation and bringing the land records staff together in 1 place will greatly increase customer service</a:t>
            </a:r>
          </a:p>
          <a:p>
            <a:pPr lvl="1">
              <a:spcBef>
                <a:spcPct val="40000"/>
              </a:spcBef>
              <a:defRPr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394438" y="762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Progress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545" y="533400"/>
            <a:ext cx="8561387" cy="457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Data Requests &amp; Data Queries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3899"/>
            <a:ext cx="3860432" cy="2330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698" y="3581400"/>
            <a:ext cx="4586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Data Downloads =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www.ci.superior.wi.us/index.aspx?nid=474</a:t>
            </a:r>
            <a:endParaRPr lang="en-US" sz="1100" dirty="0" smtClean="0"/>
          </a:p>
          <a:p>
            <a:r>
              <a:rPr lang="en-US" sz="1100" dirty="0"/>
              <a:t>Free Mapping = </a:t>
            </a:r>
            <a:r>
              <a:rPr lang="en-US" sz="1100" dirty="0">
                <a:hlinkClick r:id="rId6"/>
              </a:rPr>
              <a:t>http://douglascowi.wgxtreme.com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2" y="1865531"/>
            <a:ext cx="4202047" cy="2875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5238" y="1219200"/>
            <a:ext cx="3559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Available Free on the web 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Mapping on web site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62862"/>
            <a:ext cx="451314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Cooperative Agreement Between the City </a:t>
            </a:r>
            <a:br>
              <a:rPr lang="en-US" sz="2000" dirty="0" smtClean="0"/>
            </a:br>
            <a:r>
              <a:rPr lang="en-US" sz="2000" dirty="0" smtClean="0"/>
              <a:t>of Superior and Douglas County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en-US" dirty="0" smtClean="0"/>
              <a:t>Cooperative Agreement: </a:t>
            </a:r>
          </a:p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en-US" dirty="0" smtClean="0"/>
              <a:t>Statement of Services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200" dirty="0" smtClean="0"/>
              <a:t>The </a:t>
            </a:r>
            <a:r>
              <a:rPr lang="en-US" sz="1600" dirty="0" smtClean="0"/>
              <a:t>County</a:t>
            </a:r>
            <a:r>
              <a:rPr lang="en-US" sz="1200" dirty="0" smtClean="0"/>
              <a:t> agrees to maintain Geographical Information System (GIS) hardware and software for the County and City users to include: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Perform system functions to transfer data into GIS software or new software packages.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Cooperatively perform GIS mapping and data entry support for base map data, roads, geocoded addresses, voting data/boundaries, Public Land Survey System (PLSS), etc.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Maintain City parcel map edits.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Perform imaging and indexing of survey maps,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County Surveyor review of Certified Survey Maps (CSM) maps and plats for the City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Provide GIS data to any appropriate person, agency or entity.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 dirty="0" smtClean="0"/>
              <a:t>Facilitate public access to City/County spatial data through a GIS web site.</a:t>
            </a:r>
          </a:p>
        </p:txBody>
      </p:sp>
      <p:pic>
        <p:nvPicPr>
          <p:cNvPr id="7172" name="Picture 4" descr="Superior_LogoWTag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123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ouglas coun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4175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545" y="685800"/>
            <a:ext cx="8561387" cy="457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Data Types &amp; Definitions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698" y="3124200"/>
            <a:ext cx="5468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LIDAR = Light Density and Ranging (Elevation Data) flown from a plane</a:t>
            </a:r>
          </a:p>
          <a:p>
            <a:r>
              <a:rPr lang="en-US" sz="1100" dirty="0" smtClean="0"/>
              <a:t>Aerial Photography = Flown from a plane (snapshot in time)</a:t>
            </a:r>
          </a:p>
          <a:p>
            <a:r>
              <a:rPr lang="en-US" sz="1100" dirty="0" smtClean="0"/>
              <a:t>DEM = Digital </a:t>
            </a:r>
            <a:r>
              <a:rPr lang="en-US" sz="1100" smtClean="0"/>
              <a:t>Elevation Model</a:t>
            </a:r>
            <a:endParaRPr lang="en-US" sz="1100" dirty="0" smtClean="0"/>
          </a:p>
          <a:p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219200"/>
            <a:ext cx="4916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Spatial Database Engine = SDE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Feature Class = Data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Feature Data Set = Data Folder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Shapefile = Non Enterprise Data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Geodatabase = Personal, File or Enterprise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86" y="2974991"/>
            <a:ext cx="2656913" cy="1978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49" y="4559888"/>
            <a:ext cx="2729631" cy="2032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35" y="1158558"/>
            <a:ext cx="2813129" cy="1340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81" y="4521180"/>
            <a:ext cx="1768500" cy="20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19654"/>
            <a:ext cx="6707188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436" y="898525"/>
            <a:ext cx="8561387" cy="457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smtClean="0"/>
              <a:t>Available Resources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842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57200" y="1600200"/>
            <a:ext cx="7467600" cy="3276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►"/>
              <a:defRPr/>
            </a:pPr>
            <a:r>
              <a:rPr lang="en-US" smtClean="0"/>
              <a:t>ESRI.com</a:t>
            </a:r>
          </a:p>
          <a:p>
            <a:pPr lvl="1" algn="l">
              <a:defRPr/>
            </a:pPr>
            <a:r>
              <a:rPr lang="en-US" smtClean="0"/>
              <a:t>Arcgis.com </a:t>
            </a:r>
          </a:p>
          <a:p>
            <a:pPr algn="l">
              <a:buFont typeface="Arial" charset="0"/>
              <a:buChar char="►"/>
              <a:defRPr/>
            </a:pPr>
            <a:r>
              <a:rPr lang="en-US" smtClean="0"/>
              <a:t>City/County Data Download Page (FREE)</a:t>
            </a:r>
          </a:p>
          <a:p>
            <a:pPr lvl="1" algn="l">
              <a:defRPr/>
            </a:pPr>
            <a:r>
              <a:rPr lang="en-US" sz="2000" smtClean="0">
                <a:hlinkClick r:id="rId4"/>
              </a:rPr>
              <a:t>http://www.ci.superior.wi.us/index.aspx?nid=474</a:t>
            </a:r>
            <a:endParaRPr lang="en-US" sz="2000" smtClean="0"/>
          </a:p>
          <a:p>
            <a:pPr algn="l">
              <a:buFont typeface="Arial" charset="0"/>
              <a:buChar char="►"/>
              <a:defRPr/>
            </a:pPr>
            <a:r>
              <a:rPr lang="en-US" sz="2400" smtClean="0"/>
              <a:t>Douglas County Web Mapping</a:t>
            </a:r>
          </a:p>
          <a:p>
            <a:pPr lvl="1" algn="l">
              <a:defRPr/>
            </a:pPr>
            <a:r>
              <a:rPr lang="en-US" smtClean="0">
                <a:hlinkClick r:id="rId5"/>
              </a:rPr>
              <a:t>http://douglascowi.wgxtreme.com/</a:t>
            </a:r>
            <a:endParaRPr lang="en-US" smtClean="0"/>
          </a:p>
          <a:p>
            <a:pPr algn="l">
              <a:buFont typeface="Arial" charset="0"/>
              <a:buChar char="►"/>
              <a:defRPr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80646" y="1066800"/>
            <a:ext cx="569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Some Online GIS Resources</a:t>
            </a:r>
          </a:p>
        </p:txBody>
      </p:sp>
    </p:spTree>
    <p:extLst>
      <p:ext uri="{BB962C8B-B14F-4D97-AF65-F5344CB8AC3E}">
        <p14:creationId xmlns:p14="http://schemas.microsoft.com/office/powerpoint/2010/main" val="24547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3352800" cy="2590801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algn="ctr"/>
            <a:r>
              <a:rPr lang="en-US" sz="2200" b="1" dirty="0" smtClean="0"/>
              <a:t>Jon Fiskness, GISP</a:t>
            </a:r>
          </a:p>
          <a:p>
            <a:pPr marL="36576" algn="ctr"/>
            <a:r>
              <a:rPr lang="en-US" sz="2200" b="1" dirty="0" smtClean="0"/>
              <a:t>GIS Coordinator, </a:t>
            </a:r>
          </a:p>
          <a:p>
            <a:pPr marL="36576" algn="ctr"/>
            <a:r>
              <a:rPr lang="en-US" sz="2200" b="1" dirty="0" smtClean="0"/>
              <a:t>fisknessj@ci.superior.wi.us</a:t>
            </a:r>
          </a:p>
          <a:p>
            <a:pPr marL="36576" algn="ctr"/>
            <a:r>
              <a:rPr lang="en-US" sz="2200" b="1" dirty="0" smtClean="0"/>
              <a:t>715-395-7423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201616"/>
            <a:ext cx="3352800" cy="245012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algn="ctr"/>
            <a:r>
              <a:rPr lang="en-US" sz="2200" b="1" dirty="0" smtClean="0"/>
              <a:t>Ben Klitzke</a:t>
            </a:r>
            <a:endParaRPr lang="en-US" sz="2200" b="1" dirty="0" smtClean="0"/>
          </a:p>
          <a:p>
            <a:pPr marL="36576" algn="ctr"/>
            <a:r>
              <a:rPr lang="en-US" sz="2200" b="1" dirty="0" smtClean="0"/>
              <a:t>County Surveyor/LIO, </a:t>
            </a:r>
          </a:p>
          <a:p>
            <a:pPr marL="36576" algn="ctr"/>
            <a:r>
              <a:rPr lang="en-US" sz="2200" b="1" dirty="0" smtClean="0"/>
              <a:t>Ben.klitzke@douglascountywi.org</a:t>
            </a:r>
            <a:endParaRPr lang="en-US" sz="2200" b="1" dirty="0" smtClean="0"/>
          </a:p>
          <a:p>
            <a:pPr marL="36576" algn="ctr"/>
            <a:r>
              <a:rPr lang="en-US" sz="2200" b="1" dirty="0" smtClean="0"/>
              <a:t>715-395-1340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05400" y="3581400"/>
            <a:ext cx="3352800" cy="245012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algn="ctr"/>
            <a:r>
              <a:rPr lang="en-US" sz="2200" b="1" dirty="0" smtClean="0"/>
              <a:t>Randy Jones</a:t>
            </a:r>
          </a:p>
          <a:p>
            <a:pPr marL="36576" algn="ctr"/>
            <a:r>
              <a:rPr lang="en-US" sz="2200" b="1" dirty="0" smtClean="0"/>
              <a:t>GIS Technician, </a:t>
            </a:r>
          </a:p>
          <a:p>
            <a:pPr marL="36576" algn="ctr"/>
            <a:r>
              <a:rPr lang="en-US" sz="2200" b="1" dirty="0"/>
              <a:t>r</a:t>
            </a:r>
            <a:r>
              <a:rPr lang="en-US" sz="2200" b="1" dirty="0" smtClean="0"/>
              <a:t>andy.jones@douglascountywi.org</a:t>
            </a:r>
          </a:p>
          <a:p>
            <a:pPr marL="36576" algn="ctr"/>
            <a:r>
              <a:rPr lang="en-US" sz="2200" b="1" dirty="0" smtClean="0"/>
              <a:t>715-395-1570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3678230"/>
            <a:ext cx="3352800" cy="245012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algn="ctr"/>
            <a:r>
              <a:rPr lang="en-US" sz="2200" b="1" dirty="0" smtClean="0"/>
              <a:t>Dan Martin</a:t>
            </a:r>
          </a:p>
          <a:p>
            <a:pPr marL="36576" algn="ctr"/>
            <a:r>
              <a:rPr lang="en-US" sz="2200" b="1" dirty="0" smtClean="0"/>
              <a:t>GIS Technician, </a:t>
            </a:r>
          </a:p>
          <a:p>
            <a:pPr marL="36576" algn="ctr"/>
            <a:r>
              <a:rPr lang="en-US" sz="2200" b="1" dirty="0"/>
              <a:t>d</a:t>
            </a:r>
            <a:r>
              <a:rPr lang="en-US" sz="2200" b="1" dirty="0" smtClean="0"/>
              <a:t>an.martin@douglascountywi.org</a:t>
            </a:r>
          </a:p>
          <a:p>
            <a:pPr marL="36576" algn="ctr"/>
            <a:r>
              <a:rPr lang="en-US" sz="2200" b="1" dirty="0" smtClean="0"/>
              <a:t>715-395-1209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en-US" sz="2000" dirty="0" smtClean="0"/>
              <a:t>Cooperative Agreement Between the City </a:t>
            </a:r>
            <a:br>
              <a:rPr lang="en-US" sz="2000" dirty="0" smtClean="0"/>
            </a:br>
            <a:r>
              <a:rPr lang="en-US" sz="2000" dirty="0" smtClean="0"/>
              <a:t>of Superior and Douglas County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en-US" sz="1600" smtClean="0"/>
              <a:t>Cooperative Agreement: Statement of Services</a:t>
            </a:r>
            <a:endParaRPr lang="en-US" sz="800" smtClean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800" smtClean="0"/>
              <a:t>The </a:t>
            </a:r>
            <a:r>
              <a:rPr lang="en-US" sz="1400" smtClean="0"/>
              <a:t>City</a:t>
            </a:r>
            <a:r>
              <a:rPr lang="en-US" sz="800" smtClean="0"/>
              <a:t> agrees to provide the following consultation services to the County provided by the City’s Geographic Information System Coordinator: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Identify and propose which hardware/software solutions will be implemented.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Install, configure and manage the maintenance of GIS and Microsoft software on workstations.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Evaluate and create procedures for data edits and data capture.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Design custom macros and scripts that will be available to all GIS users.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Represent the City/County GIS interests as a GIS liaison to departments, organizations and other government agencies.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Provide ongoing GIS training and facilitate a technical users group.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Provide access to GIS data to any appropriate employee or agency.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Secure cost sharing for software and technical support that will benefit both parties.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Establish and Implement a GIS Strategic Plan for City/County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Administer and manage the Enterprise License Agreement with ESRI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Manage the Enterprise GIS System for the County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Develop Map Service templates for GIS users within the County 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Creation and maintenance of a Data Infrastructure Catalog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IS support for GIS related activities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Coordinate and Supervise the County GIS Technicians efforts to meet the provisions of the City/County GIS Strategic Plan and the Land Records Modernization Plan</a:t>
            </a:r>
          </a:p>
          <a:p>
            <a:pPr marL="457200" indent="-457200">
              <a:lnSpc>
                <a:spcPct val="80000"/>
              </a:lnSpc>
            </a:pPr>
            <a:r>
              <a:rPr lang="en-US" sz="1400" smtClean="0"/>
              <a:t>Supervise/manage GIS Interns for the City and County</a:t>
            </a:r>
          </a:p>
        </p:txBody>
      </p:sp>
      <p:pic>
        <p:nvPicPr>
          <p:cNvPr id="8196" name="Picture 4" descr="Superior_LogoWTag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123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ouglas coun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4175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06998" cy="4419600"/>
          </a:xfrm>
        </p:spPr>
        <p:txBody>
          <a:bodyPr anchor="t"/>
          <a:lstStyle/>
          <a:p>
            <a:pPr algn="ctr"/>
            <a:r>
              <a:rPr lang="en-US" dirty="0" smtClean="0"/>
              <a:t>Bud’s Wheel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13587" cy="403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06998" cy="441960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ESRI ArcGIS ELA Products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73" y="381000"/>
            <a:ext cx="923925" cy="11906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40628"/>
              </p:ext>
            </p:extLst>
          </p:nvPr>
        </p:nvGraphicFramePr>
        <p:xfrm>
          <a:off x="381000" y="1828800"/>
          <a:ext cx="7467600" cy="2194560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ArcGIS Desktop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ArcGIS for Desktop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ArcInfo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ArcGIS for Desktop Advanced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ArcEditor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ArcGIS for Desktop Standard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ArcView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ArcGIS for Desktop Basic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ArcGIS Server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ArcGIS for Server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Esri Data and Maps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and Maps for ArcGIS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5562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Unlimited Licensing to ArcGIS and Core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06998" cy="441960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Server Infrastructure and Replication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36" y="947004"/>
            <a:ext cx="923925" cy="11906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57602" y="1866900"/>
            <a:ext cx="18288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SDE</a:t>
            </a:r>
          </a:p>
          <a:p>
            <a:pPr algn="ctr"/>
            <a:r>
              <a:rPr lang="en-US" dirty="0" smtClean="0"/>
              <a:t>(75)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8135" y="30861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Highway SDE</a:t>
            </a:r>
          </a:p>
          <a:p>
            <a:pPr algn="ctr"/>
            <a:r>
              <a:rPr lang="en-US" sz="1100" dirty="0" smtClean="0"/>
              <a:t>(6)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2167469" y="3602567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CAD/</a:t>
            </a:r>
          </a:p>
          <a:p>
            <a:pPr algn="ctr"/>
            <a:r>
              <a:rPr lang="en-US" sz="1400" dirty="0" smtClean="0"/>
              <a:t>911</a:t>
            </a:r>
          </a:p>
          <a:p>
            <a:pPr algn="ctr"/>
            <a:r>
              <a:rPr lang="en-US" sz="1400" dirty="0" smtClean="0"/>
              <a:t>(15)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793069" y="37592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ESD</a:t>
            </a:r>
          </a:p>
          <a:p>
            <a:pPr algn="ctr"/>
            <a:r>
              <a:rPr lang="en-US" dirty="0" smtClean="0"/>
              <a:t>(25)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638802" y="37592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Forestry</a:t>
            </a:r>
          </a:p>
          <a:p>
            <a:pPr algn="ctr"/>
            <a:r>
              <a:rPr lang="en-US" sz="1200" dirty="0" smtClean="0"/>
              <a:t>(10)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7121075" y="30861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Springbrook</a:t>
            </a:r>
            <a:endParaRPr lang="en-US" sz="1200" dirty="0" smtClean="0"/>
          </a:p>
          <a:p>
            <a:pPr algn="ctr"/>
            <a:r>
              <a:rPr lang="en-US" sz="1200" dirty="0" smtClean="0"/>
              <a:t>(?)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94936" y="2628900"/>
            <a:ext cx="1862666" cy="5334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8002" y="2781300"/>
            <a:ext cx="762002" cy="757767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26469" y="3086100"/>
            <a:ext cx="0" cy="6096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2" y="2933700"/>
            <a:ext cx="685800" cy="7620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2" y="2571750"/>
            <a:ext cx="1482273" cy="59055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86146" y="5077461"/>
            <a:ext cx="5605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Enterprise Server Based Management allows for: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Editors and Viewers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Replication of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Backups Simplified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Less Duplication of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efficient data delivery and speeds to users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06998" cy="441960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GIS Implementation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Land </a:t>
            </a:r>
            <a:r>
              <a:rPr lang="en-US" dirty="0"/>
              <a:t>Records Live 	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GIS Users Training</a:t>
            </a:r>
          </a:p>
          <a:p>
            <a:pPr lvl="1" algn="l"/>
            <a:r>
              <a:rPr lang="en-US" sz="1600" dirty="0"/>
              <a:t>Beginner/Novice  - </a:t>
            </a:r>
            <a:r>
              <a:rPr lang="en-US" sz="1600" dirty="0" smtClean="0"/>
              <a:t>2008-2010</a:t>
            </a:r>
            <a:endParaRPr lang="en-US" sz="1600" dirty="0"/>
          </a:p>
          <a:p>
            <a:pPr lvl="1" algn="l"/>
            <a:r>
              <a:rPr lang="en-US" sz="1600" dirty="0" smtClean="0"/>
              <a:t>Pictometry </a:t>
            </a:r>
            <a:r>
              <a:rPr lang="en-US" sz="1600" dirty="0"/>
              <a:t>Extension for ArcGIS Trainings held 2009 - 2011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GIS DAY Held in November 2008 -2011</a:t>
            </a:r>
          </a:p>
          <a:p>
            <a:pPr lvl="1" algn="l"/>
            <a:r>
              <a:rPr lang="en-US" sz="1600" dirty="0"/>
              <a:t>Attendance for 2008 – 50 attendees</a:t>
            </a:r>
          </a:p>
          <a:p>
            <a:pPr lvl="1" algn="l"/>
            <a:r>
              <a:rPr lang="en-US" sz="1600" dirty="0"/>
              <a:t>Attendance for 2009 – 55 attendees</a:t>
            </a:r>
          </a:p>
          <a:p>
            <a:pPr lvl="1" algn="l"/>
            <a:r>
              <a:rPr lang="en-US" sz="1600" dirty="0"/>
              <a:t>Attendance for 2010 – 75 attendees</a:t>
            </a:r>
          </a:p>
          <a:p>
            <a:pPr lvl="1" algn="l"/>
            <a:r>
              <a:rPr lang="en-US" sz="1600" dirty="0" smtClean="0"/>
              <a:t>Attendance </a:t>
            </a:r>
            <a:r>
              <a:rPr lang="en-US" sz="1600" dirty="0"/>
              <a:t>for 2011 – 100 </a:t>
            </a:r>
            <a:r>
              <a:rPr lang="en-US" sz="1600" dirty="0" smtClean="0"/>
              <a:t>attendees</a:t>
            </a:r>
          </a:p>
          <a:p>
            <a:pPr lvl="1" algn="l"/>
            <a:r>
              <a:rPr lang="en-US" sz="1600" b="1" dirty="0" smtClean="0"/>
              <a:t>November 14, 2012</a:t>
            </a:r>
            <a:endParaRPr lang="en-US" sz="1600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“Help Desk” Creation  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600" dirty="0"/>
              <a:t>Email Address </a:t>
            </a:r>
            <a:r>
              <a:rPr lang="en-US" sz="1600" dirty="0">
                <a:hlinkClick r:id="rId2"/>
              </a:rPr>
              <a:t>gishelp@ci.superior.wi.us</a:t>
            </a:r>
            <a:r>
              <a:rPr lang="en-US" sz="1600" dirty="0"/>
              <a:t> for taking GIS questions for City/County employees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" y="741382"/>
            <a:ext cx="3584501" cy="4729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32590"/>
            <a:ext cx="3626425" cy="4729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 500 Feature Classes Maintained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3079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City of Superior/Douglas County Enterprise GIS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186998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5961"/>
            <a:ext cx="1143000" cy="1093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05782"/>
            <a:ext cx="3669729" cy="4824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91128"/>
            <a:ext cx="3687061" cy="4827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660827"/>
            <a:ext cx="5955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Highway Bridges, Culverts, ROW, Construction Projects,</a:t>
            </a:r>
          </a:p>
          <a:p>
            <a:pPr algn="ctr"/>
            <a:r>
              <a:rPr lang="en-US" dirty="0" smtClean="0"/>
              <a:t>Load Limits, Road Damage Areas, </a:t>
            </a:r>
          </a:p>
          <a:p>
            <a:pPr algn="ctr"/>
            <a:r>
              <a:rPr lang="en-US" dirty="0" smtClean="0"/>
              <a:t>Sign Inventory, Adopt A Highway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212</TotalTime>
  <Words>1023</Words>
  <Application>Microsoft Office PowerPoint</Application>
  <PresentationFormat>On-screen Show (4:3)</PresentationFormat>
  <Paragraphs>176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City of Superior/Douglas County Enterprise GIS</vt:lpstr>
      <vt:lpstr>Cooperative Agreement Between the City  of Superior and Douglas County</vt:lpstr>
      <vt:lpstr>Cooperative Agreement Between the City  of Superior and Douglas County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  <vt:lpstr>What is Pictometry?</vt:lpstr>
      <vt:lpstr>PowerPoint Presentation</vt:lpstr>
      <vt:lpstr>PowerPoint Presentation</vt:lpstr>
      <vt:lpstr>PowerPoint Presentation</vt:lpstr>
      <vt:lpstr>PowerPoint Presentation</vt:lpstr>
      <vt:lpstr>Methodology</vt:lpstr>
      <vt:lpstr>2013 Pictometry Flight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  <vt:lpstr>City of Superior/Douglas County Enterprise GIS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Superior/Douglas County Enterprise GIS</dc:title>
  <dc:creator>Fiskness, Jon</dc:creator>
  <cp:lastModifiedBy>Fiskness, Jon</cp:lastModifiedBy>
  <cp:revision>36</cp:revision>
  <cp:lastPrinted>2012-08-08T12:37:37Z</cp:lastPrinted>
  <dcterms:created xsi:type="dcterms:W3CDTF">2012-05-29T19:09:11Z</dcterms:created>
  <dcterms:modified xsi:type="dcterms:W3CDTF">2013-04-01T14:38:40Z</dcterms:modified>
</cp:coreProperties>
</file>